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Aileron" pitchFamily="2" charset="77"/>
      <p:regular r:id="rId20"/>
    </p:embeddedFont>
    <p:embeddedFont>
      <p:font typeface="Aileron Bold" pitchFamily="2" charset="77"/>
      <p:regular r:id="rId21"/>
      <p:bold r:id="rId22"/>
    </p:embeddedFont>
    <p:embeddedFont>
      <p:font typeface="Aileron Ultra-Bold" pitchFamily="2" charset="77"/>
      <p:regular r:id="rId23"/>
      <p:bold r:id="rId24"/>
    </p:embeddedFont>
    <p:embeddedFont>
      <p:font typeface="Canva Sans Bold" panose="020B0803030501040103" pitchFamily="34" charset="0"/>
      <p:regular r:id="rId25"/>
      <p:bold r:id="rId26"/>
    </p:embeddedFont>
    <p:embeddedFont>
      <p:font typeface="Eczar Bold" panose="02000603040300000004" pitchFamily="2" charset="0"/>
      <p:regular r:id="rId27"/>
      <p:bold r:id="rId28"/>
    </p:embeddedFont>
    <p:embeddedFont>
      <p:font typeface="Garet Bold" pitchFamily="2" charset="77"/>
      <p:regular r:id="rId29"/>
      <p:bold r:id="rId30"/>
    </p:embeddedFont>
    <p:embeddedFont>
      <p:font typeface="Magnolia Script" panose="02000503070000020003" pitchFamily="2" charset="77"/>
      <p:regular r:id="rId31"/>
    </p:embeddedFont>
    <p:embeddedFont>
      <p:font typeface="Open Sans" panose="020B0606030504020204" pitchFamily="34" charset="0"/>
      <p:regular r:id="rId32"/>
      <p:bold r:id="rId33"/>
      <p:italic r:id="rId34"/>
      <p:boldItalic r:id="rId35"/>
    </p:embeddedFont>
    <p:embeddedFont>
      <p:font typeface="Open Sans Bold" panose="020B0806030504020204" pitchFamily="34" charset="0"/>
      <p:regular r:id="rId36"/>
      <p:bold r:id="rId37"/>
    </p:embeddedFont>
    <p:embeddedFont>
      <p:font typeface="Poppins Bold" pitchFamily="2" charset="77"/>
      <p:regular r:id="rId38"/>
      <p:bold r:id="rId39"/>
    </p:embeddedFont>
    <p:embeddedFont>
      <p:font typeface="Public Sans" pitchFamily="2" charset="77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 autoAdjust="0"/>
    <p:restoredTop sz="94597" autoAdjust="0"/>
  </p:normalViewPr>
  <p:slideViewPr>
    <p:cSldViewPr>
      <p:cViewPr varScale="1">
        <p:scale>
          <a:sx n="76" d="100"/>
          <a:sy n="76" d="100"/>
        </p:scale>
        <p:origin x="62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image" Target="../media/image54.jpeg"/><Relationship Id="rId7" Type="http://schemas.openxmlformats.org/officeDocument/2006/relationships/image" Target="../media/image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9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jpeg"/><Relationship Id="rId7" Type="http://schemas.openxmlformats.org/officeDocument/2006/relationships/image" Target="../media/image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48.png"/><Relationship Id="rId7" Type="http://schemas.openxmlformats.org/officeDocument/2006/relationships/image" Target="../media/image5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4.jpeg"/><Relationship Id="rId7" Type="http://schemas.openxmlformats.org/officeDocument/2006/relationships/image" Target="../media/image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9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54.jpeg"/><Relationship Id="rId7" Type="http://schemas.openxmlformats.org/officeDocument/2006/relationships/image" Target="../media/image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6.svg"/><Relationship Id="rId10" Type="http://schemas.openxmlformats.org/officeDocument/2006/relationships/image" Target="../media/image74.svg"/><Relationship Id="rId4" Type="http://schemas.openxmlformats.org/officeDocument/2006/relationships/image" Target="../media/image55.png"/><Relationship Id="rId9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3.png"/><Relationship Id="rId7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svg"/><Relationship Id="rId3" Type="http://schemas.openxmlformats.org/officeDocument/2006/relationships/image" Target="../media/image6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oleObject" Target="../embeddings/oleObject3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7.png"/><Relationship Id="rId7" Type="http://schemas.openxmlformats.org/officeDocument/2006/relationships/image" Target="../media/image15.png"/><Relationship Id="rId12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image" Target="../media/image6.png"/><Relationship Id="rId7" Type="http://schemas.openxmlformats.org/officeDocument/2006/relationships/oleObject" Target="../embeddings/oleObject7.bin"/><Relationship Id="rId12" Type="http://schemas.openxmlformats.org/officeDocument/2006/relationships/image" Target="../media/image27.svg"/><Relationship Id="rId2" Type="http://schemas.openxmlformats.org/officeDocument/2006/relationships/image" Target="../media/image8.png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oleObject" Target="../embeddings/oleObject6.bin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oleObject" Target="../embeddings/oleObject8.bin"/><Relationship Id="rId14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7.png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6.png"/><Relationship Id="rId5" Type="http://schemas.openxmlformats.org/officeDocument/2006/relationships/image" Target="../media/image33.png"/><Relationship Id="rId10" Type="http://schemas.openxmlformats.org/officeDocument/2006/relationships/image" Target="../media/image8.pn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openxmlformats.org/officeDocument/2006/relationships/image" Target="../media/image42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41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7.png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6.png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0.jpeg"/><Relationship Id="rId7" Type="http://schemas.openxmlformats.org/officeDocument/2006/relationships/image" Target="../media/image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984660">
            <a:off x="15459392" y="3586957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91676" y="2214561"/>
            <a:ext cx="16667624" cy="1372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5"/>
              </a:lnSpc>
            </a:pPr>
            <a:r>
              <a:rPr lang="en-US" sz="3100" b="1">
                <a:solidFill>
                  <a:srgbClr val="273384"/>
                </a:solidFill>
                <a:latin typeface="Eczar Bold"/>
                <a:ea typeface="Eczar Bold"/>
                <a:cs typeface="Eczar Bold"/>
                <a:sym typeface="Eczar Bold"/>
              </a:rPr>
              <a:t>PELAKSANAAN PENELITIAN, PENGABDIAN KEPADA MASYARAKAT &amp; PUBLIKASI </a:t>
            </a:r>
          </a:p>
          <a:p>
            <a:pPr algn="ctr">
              <a:lnSpc>
                <a:spcPts val="3565"/>
              </a:lnSpc>
            </a:pPr>
            <a:r>
              <a:rPr lang="en-US" sz="3100" b="1">
                <a:solidFill>
                  <a:srgbClr val="273384"/>
                </a:solidFill>
                <a:latin typeface="Eczar Bold"/>
                <a:ea typeface="Eczar Bold"/>
                <a:cs typeface="Eczar Bold"/>
                <a:sym typeface="Eczar Bold"/>
              </a:rPr>
              <a:t>UNIVERSITAS JENDERAL SOEDIRMAN</a:t>
            </a:r>
          </a:p>
          <a:p>
            <a:pPr algn="ctr">
              <a:lnSpc>
                <a:spcPts val="3795"/>
              </a:lnSpc>
            </a:pPr>
            <a:endParaRPr lang="en-US" sz="3100" b="1">
              <a:solidFill>
                <a:srgbClr val="273384"/>
              </a:solidFill>
              <a:latin typeface="Eczar Bold"/>
              <a:ea typeface="Eczar Bold"/>
              <a:cs typeface="Eczar Bold"/>
              <a:sym typeface="Eczar Bold"/>
            </a:endParaRPr>
          </a:p>
        </p:txBody>
      </p:sp>
      <p:sp>
        <p:nvSpPr>
          <p:cNvPr id="4" name="Freeform 4"/>
          <p:cNvSpPr/>
          <p:nvPr/>
        </p:nvSpPr>
        <p:spPr>
          <a:xfrm rot="-2700000">
            <a:off x="-1551070" y="-4895564"/>
            <a:ext cx="7406640" cy="8229600"/>
          </a:xfrm>
          <a:custGeom>
            <a:avLst/>
            <a:gdLst/>
            <a:ahLst/>
            <a:cxnLst/>
            <a:rect l="l" t="t" r="r" b="b"/>
            <a:pathLst>
              <a:path w="7406640" h="8229600">
                <a:moveTo>
                  <a:pt x="0" y="0"/>
                </a:moveTo>
                <a:lnTo>
                  <a:pt x="7406640" y="0"/>
                </a:lnTo>
                <a:lnTo>
                  <a:pt x="74066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442328">
            <a:off x="12759754" y="6160928"/>
            <a:ext cx="7406640" cy="8229600"/>
          </a:xfrm>
          <a:custGeom>
            <a:avLst/>
            <a:gdLst/>
            <a:ahLst/>
            <a:cxnLst/>
            <a:rect l="l" t="t" r="r" b="b"/>
            <a:pathLst>
              <a:path w="7406640" h="8229600">
                <a:moveTo>
                  <a:pt x="0" y="0"/>
                </a:moveTo>
                <a:lnTo>
                  <a:pt x="7406640" y="0"/>
                </a:lnTo>
                <a:lnTo>
                  <a:pt x="74066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3299102" y="8182680"/>
            <a:ext cx="5474919" cy="2093047"/>
            <a:chOff x="0" y="0"/>
            <a:chExt cx="7299891" cy="2790730"/>
          </a:xfrm>
        </p:grpSpPr>
        <p:sp>
          <p:nvSpPr>
            <p:cNvPr id="7" name="Freeform 7"/>
            <p:cNvSpPr/>
            <p:nvPr/>
          </p:nvSpPr>
          <p:spPr>
            <a:xfrm>
              <a:off x="2025483" y="0"/>
              <a:ext cx="3248925" cy="2215176"/>
            </a:xfrm>
            <a:custGeom>
              <a:avLst/>
              <a:gdLst/>
              <a:ahLst/>
              <a:cxnLst/>
              <a:rect l="l" t="t" r="r" b="b"/>
              <a:pathLst>
                <a:path w="3248925" h="2215176">
                  <a:moveTo>
                    <a:pt x="0" y="0"/>
                  </a:moveTo>
                  <a:lnTo>
                    <a:pt x="3248925" y="0"/>
                  </a:lnTo>
                  <a:lnTo>
                    <a:pt x="3248925" y="2215176"/>
                  </a:lnTo>
                  <a:lnTo>
                    <a:pt x="0" y="2215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0" y="2148501"/>
              <a:ext cx="7299891" cy="6422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32"/>
                </a:lnSpc>
              </a:pPr>
              <a:r>
                <a:rPr lang="en-US" sz="2880">
                  <a:solidFill>
                    <a:srgbClr val="231F2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Your Group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563671" y="8582660"/>
            <a:ext cx="13179708" cy="675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5"/>
              </a:lnSpc>
            </a:pPr>
            <a:r>
              <a:rPr lang="en-US" sz="3500" b="1">
                <a:solidFill>
                  <a:srgbClr val="000000"/>
                </a:solidFill>
                <a:latin typeface="Eczar Bold"/>
                <a:ea typeface="Eczar Bold"/>
                <a:cs typeface="Eczar Bold"/>
                <a:sym typeface="Eczar Bold"/>
              </a:rPr>
              <a:t>2025</a:t>
            </a:r>
          </a:p>
        </p:txBody>
      </p:sp>
      <p:sp>
        <p:nvSpPr>
          <p:cNvPr id="10" name="Freeform 10"/>
          <p:cNvSpPr/>
          <p:nvPr/>
        </p:nvSpPr>
        <p:spPr>
          <a:xfrm>
            <a:off x="32946" y="8224"/>
            <a:ext cx="1789640" cy="1738016"/>
          </a:xfrm>
          <a:custGeom>
            <a:avLst/>
            <a:gdLst/>
            <a:ahLst/>
            <a:cxnLst/>
            <a:rect l="l" t="t" r="r" b="b"/>
            <a:pathLst>
              <a:path w="1789640" h="1738016">
                <a:moveTo>
                  <a:pt x="0" y="0"/>
                </a:moveTo>
                <a:lnTo>
                  <a:pt x="1789641" y="0"/>
                </a:lnTo>
                <a:lnTo>
                  <a:pt x="1789641" y="1738016"/>
                </a:lnTo>
                <a:lnTo>
                  <a:pt x="0" y="17380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57926" t="-117052" r="-67541" b="-134872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662818" y="-6355"/>
            <a:ext cx="3008523" cy="1620570"/>
          </a:xfrm>
          <a:custGeom>
            <a:avLst/>
            <a:gdLst/>
            <a:ahLst/>
            <a:cxnLst/>
            <a:rect l="l" t="t" r="r" b="b"/>
            <a:pathLst>
              <a:path w="3008523" h="1620570">
                <a:moveTo>
                  <a:pt x="0" y="0"/>
                </a:moveTo>
                <a:lnTo>
                  <a:pt x="3008522" y="0"/>
                </a:lnTo>
                <a:lnTo>
                  <a:pt x="3008522" y="1620571"/>
                </a:lnTo>
                <a:lnTo>
                  <a:pt x="0" y="16205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0681" t="-29293" r="-20165" b="-40775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941224" y="9481270"/>
            <a:ext cx="18288000" cy="805730"/>
            <a:chOff x="0" y="0"/>
            <a:chExt cx="4816593" cy="2122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16592" cy="212209"/>
            </a:xfrm>
            <a:custGeom>
              <a:avLst/>
              <a:gdLst/>
              <a:ahLst/>
              <a:cxnLst/>
              <a:rect l="l" t="t" r="r" b="b"/>
              <a:pathLst>
                <a:path w="4816592" h="212209">
                  <a:moveTo>
                    <a:pt x="0" y="0"/>
                  </a:moveTo>
                  <a:lnTo>
                    <a:pt x="4816592" y="0"/>
                  </a:lnTo>
                  <a:lnTo>
                    <a:pt x="4816592" y="212209"/>
                  </a:lnTo>
                  <a:lnTo>
                    <a:pt x="0" y="212209"/>
                  </a:lnTo>
                  <a:close/>
                </a:path>
              </a:pathLst>
            </a:custGeom>
            <a:solidFill>
              <a:srgbClr val="61A2CE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4816593" cy="259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r>
                <a:rPr lang="en-US" sz="2400">
                  <a:solidFill>
                    <a:srgbClr val="000000"/>
                  </a:solidFill>
                  <a:latin typeface="Magnolia Script"/>
                  <a:ea typeface="Magnolia Script"/>
                  <a:cs typeface="Magnolia Script"/>
                  <a:sym typeface="Magnolia Script"/>
                </a:rPr>
                <a:t>2026 : Center of Excellence for Rural Empowerment &amp; Local Wisdom at ASEAN level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0" y="9481270"/>
            <a:ext cx="4548753" cy="1215205"/>
            <a:chOff x="0" y="0"/>
            <a:chExt cx="1198025" cy="32005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98025" cy="320054"/>
            </a:xfrm>
            <a:custGeom>
              <a:avLst/>
              <a:gdLst/>
              <a:ahLst/>
              <a:cxnLst/>
              <a:rect l="l" t="t" r="r" b="b"/>
              <a:pathLst>
                <a:path w="1198025" h="320054">
                  <a:moveTo>
                    <a:pt x="0" y="0"/>
                  </a:moveTo>
                  <a:lnTo>
                    <a:pt x="1198025" y="0"/>
                  </a:lnTo>
                  <a:lnTo>
                    <a:pt x="1198025" y="320054"/>
                  </a:lnTo>
                  <a:lnTo>
                    <a:pt x="0" y="320054"/>
                  </a:ln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1198025" cy="377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r>
                <a:rPr lang="en-US" sz="25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https://lppm.unsoed.ac.id</a:t>
              </a:r>
            </a:p>
            <a:p>
              <a:pPr algn="ctr">
                <a:lnSpc>
                  <a:spcPts val="4900"/>
                </a:lnSpc>
              </a:pPr>
              <a:endParaRPr lang="en-US" sz="25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17190522" y="9481270"/>
            <a:ext cx="693189" cy="693189"/>
          </a:xfrm>
          <a:custGeom>
            <a:avLst/>
            <a:gdLst/>
            <a:ahLst/>
            <a:cxnLst/>
            <a:rect l="l" t="t" r="r" b="b"/>
            <a:pathLst>
              <a:path w="693189" h="693189">
                <a:moveTo>
                  <a:pt x="0" y="0"/>
                </a:moveTo>
                <a:lnTo>
                  <a:pt x="693189" y="0"/>
                </a:lnTo>
                <a:lnTo>
                  <a:pt x="693189" y="693189"/>
                </a:lnTo>
                <a:lnTo>
                  <a:pt x="0" y="6931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836449" y="-72881"/>
            <a:ext cx="1826369" cy="1819122"/>
          </a:xfrm>
          <a:custGeom>
            <a:avLst/>
            <a:gdLst/>
            <a:ahLst/>
            <a:cxnLst/>
            <a:rect l="l" t="t" r="r" b="b"/>
            <a:pathLst>
              <a:path w="1826369" h="1819122">
                <a:moveTo>
                  <a:pt x="0" y="0"/>
                </a:moveTo>
                <a:lnTo>
                  <a:pt x="1826369" y="0"/>
                </a:lnTo>
                <a:lnTo>
                  <a:pt x="1826369" y="1819121"/>
                </a:lnTo>
                <a:lnTo>
                  <a:pt x="0" y="181912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9564" t="-15250" r="-39651" b="-1703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522898" y="8116005"/>
            <a:ext cx="1666762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 “Lppm berinovasi utk negeri, bergerak serentak dan berdampak”</a:t>
            </a:r>
          </a:p>
        </p:txBody>
      </p:sp>
      <p:sp>
        <p:nvSpPr>
          <p:cNvPr id="21" name="Freeform 21"/>
          <p:cNvSpPr/>
          <p:nvPr/>
        </p:nvSpPr>
        <p:spPr>
          <a:xfrm>
            <a:off x="5294536" y="4610559"/>
            <a:ext cx="7698927" cy="3543546"/>
          </a:xfrm>
          <a:custGeom>
            <a:avLst/>
            <a:gdLst/>
            <a:ahLst/>
            <a:cxnLst/>
            <a:rect l="l" t="t" r="r" b="b"/>
            <a:pathLst>
              <a:path w="7698927" h="3543546">
                <a:moveTo>
                  <a:pt x="0" y="0"/>
                </a:moveTo>
                <a:lnTo>
                  <a:pt x="7698928" y="0"/>
                </a:lnTo>
                <a:lnTo>
                  <a:pt x="7698928" y="3543546"/>
                </a:lnTo>
                <a:lnTo>
                  <a:pt x="0" y="354354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6096" t="-48402" r="-23447" b="-62789"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6283821" y="3588068"/>
            <a:ext cx="5720358" cy="843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Disampaikan dalam Rapat Dewas</a:t>
            </a:r>
          </a:p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Jakarta, Kamis, 18 Desember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53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664993" y="2600325"/>
          <a:ext cx="16958012" cy="8213571"/>
        </p:xfrm>
        <a:graphic>
          <a:graphicData uri="http://schemas.openxmlformats.org/drawingml/2006/table">
            <a:tbl>
              <a:tblPr/>
              <a:tblGrid>
                <a:gridCol w="4239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9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39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395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55935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 spc="89">
                          <a:solidFill>
                            <a:srgbClr val="2C92D5"/>
                          </a:solidFill>
                          <a:latin typeface="Aileron Bold"/>
                          <a:ea typeface="Aileron Bold"/>
                          <a:cs typeface="Aileron Bold"/>
                          <a:sym typeface="Aileron Bold"/>
                        </a:rPr>
                        <a:t>STRENGTHS</a:t>
                      </a:r>
                      <a:endParaRPr lang="en-US" sz="1100"/>
                    </a:p>
                  </a:txBody>
                  <a:tcPr marL="190500" marR="190500" marT="190500" marB="190500" anchor="b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0" cap="flat" cmpd="sng" algn="ctr">
                      <a:solidFill>
                        <a:srgbClr val="135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 b="1" spc="83">
                          <a:solidFill>
                            <a:srgbClr val="37C9EF"/>
                          </a:solidFill>
                          <a:latin typeface="Aileron Bold"/>
                          <a:ea typeface="Aileron Bold"/>
                          <a:cs typeface="Aileron Bold"/>
                          <a:sym typeface="Aileron Bold"/>
                        </a:rPr>
                        <a:t>WEAKNESSES</a:t>
                      </a:r>
                      <a:endParaRPr lang="en-US" sz="1100"/>
                    </a:p>
                  </a:txBody>
                  <a:tcPr marL="190500" marR="190500" marT="190500" marB="190500" anchor="b">
                    <a:lnL w="95250" cap="flat" cmpd="sng" algn="ctr">
                      <a:solidFill>
                        <a:srgbClr val="135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0" cap="flat" cmpd="sng" algn="ctr">
                      <a:solidFill>
                        <a:srgbClr val="135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 spc="89">
                          <a:solidFill>
                            <a:srgbClr val="2C92D5"/>
                          </a:solidFill>
                          <a:latin typeface="Aileron Bold"/>
                          <a:ea typeface="Aileron Bold"/>
                          <a:cs typeface="Aileron Bold"/>
                          <a:sym typeface="Aileron Bold"/>
                        </a:rPr>
                        <a:t>OPPORTUNITIES</a:t>
                      </a:r>
                      <a:endParaRPr lang="en-US" sz="1100"/>
                    </a:p>
                  </a:txBody>
                  <a:tcPr marL="190500" marR="190500" marT="190500" marB="190500" anchor="b">
                    <a:lnL w="95250" cap="flat" cmpd="sng" algn="ctr">
                      <a:solidFill>
                        <a:srgbClr val="135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0" cap="flat" cmpd="sng" algn="ctr">
                      <a:solidFill>
                        <a:srgbClr val="135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135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135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 spc="89">
                          <a:solidFill>
                            <a:srgbClr val="37C9EF"/>
                          </a:solidFill>
                          <a:latin typeface="Aileron Bold"/>
                          <a:ea typeface="Aileron Bold"/>
                          <a:cs typeface="Aileron Bold"/>
                          <a:sym typeface="Aileron Bold"/>
                        </a:rPr>
                        <a:t>THREATS</a:t>
                      </a:r>
                      <a:endParaRPr lang="en-US" sz="1100"/>
                    </a:p>
                  </a:txBody>
                  <a:tcPr marL="190500" marR="190500" marT="190500" marB="190500" anchor="b">
                    <a:lnL w="95250" cap="flat" cmpd="sng" algn="ctr">
                      <a:solidFill>
                        <a:srgbClr val="135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57636">
                <a:tc>
                  <a:txBody>
                    <a:bodyPr/>
                    <a:lstStyle/>
                    <a:p>
                      <a:pPr marL="474981" lvl="1" indent="-237491" algn="l">
                        <a:lnSpc>
                          <a:spcPts val="3080"/>
                        </a:lnSpc>
                        <a:buAutoNum type="arabicPeriod"/>
                        <a:defRPr/>
                      </a:pPr>
                      <a:r>
                        <a:rPr lang="en-US" sz="2200" spc="33">
                          <a:solidFill>
                            <a:srgbClr val="191919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Tenaga Ahli Dosen sebagai Pakar Keilmuan</a:t>
                      </a:r>
                      <a:endParaRPr lang="en-US" sz="1100"/>
                    </a:p>
                    <a:p>
                      <a:pPr marL="474981" lvl="1" indent="-237491" algn="l">
                        <a:lnSpc>
                          <a:spcPts val="3080"/>
                        </a:lnSpc>
                        <a:buAutoNum type="arabicPeriod"/>
                      </a:pPr>
                      <a:r>
                        <a:rPr lang="en-US" sz="2200" spc="33">
                          <a:solidFill>
                            <a:srgbClr val="191919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Hasil Riset dan Inovasi</a:t>
                      </a:r>
                    </a:p>
                    <a:p>
                      <a:pPr marL="474981" lvl="1" indent="-237491" algn="l">
                        <a:lnSpc>
                          <a:spcPts val="3080"/>
                        </a:lnSpc>
                        <a:buAutoNum type="arabicPeriod"/>
                      </a:pPr>
                      <a:r>
                        <a:rPr lang="en-US" sz="2200" spc="33">
                          <a:solidFill>
                            <a:srgbClr val="191919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Kerjasama Penelitian &amp; Pkm Multidisiplin Ilmu Dalam &amp; Luar Negeri</a:t>
                      </a:r>
                    </a:p>
                    <a:p>
                      <a:pPr marL="474981" lvl="1" indent="-237491" algn="l">
                        <a:lnSpc>
                          <a:spcPts val="3080"/>
                        </a:lnSpc>
                        <a:buAutoNum type="arabicPeriod"/>
                      </a:pPr>
                      <a:r>
                        <a:rPr lang="en-US" sz="2200" spc="33">
                          <a:solidFill>
                            <a:srgbClr val="191919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Pengabdian dan KKN Internasional</a:t>
                      </a:r>
                    </a:p>
                    <a:p>
                      <a:pPr marL="474981" lvl="1" indent="-237491" algn="l">
                        <a:lnSpc>
                          <a:spcPts val="3080"/>
                        </a:lnSpc>
                        <a:buAutoNum type="arabicPeriod"/>
                      </a:pPr>
                      <a:r>
                        <a:rPr lang="en-US" sz="2200" spc="33">
                          <a:solidFill>
                            <a:srgbClr val="191919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Komite Etik Penelitian </a:t>
                      </a:r>
                    </a:p>
                    <a:p>
                      <a:pPr marL="474981" lvl="1" indent="-237491" algn="l">
                        <a:lnSpc>
                          <a:spcPts val="3080"/>
                        </a:lnSpc>
                        <a:buAutoNum type="arabicPeriod"/>
                      </a:pPr>
                      <a:r>
                        <a:rPr lang="en-US" sz="2200" spc="33">
                          <a:solidFill>
                            <a:srgbClr val="191919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Gedung baru yang menambah motivasi</a:t>
                      </a:r>
                    </a:p>
                  </a:txBody>
                  <a:tcPr marL="190500" marR="190500" marT="190500" marB="190500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0" cap="flat" cmpd="sng" algn="ctr">
                      <a:solidFill>
                        <a:srgbClr val="135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8623" lvl="1" indent="-194312" algn="l">
                        <a:lnSpc>
                          <a:spcPts val="2520"/>
                        </a:lnSpc>
                        <a:buAutoNum type="arabicPeriod"/>
                        <a:defRPr/>
                      </a:pPr>
                      <a:r>
                        <a:rPr lang="en-US" sz="1800" spc="27">
                          <a:solidFill>
                            <a:srgbClr val="191919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Terbatasnya Dana Penelitian dan PKm yang belum mencukupi mendanai seluruh dosen Unsoed untuk capai target luaran.</a:t>
                      </a:r>
                      <a:endParaRPr lang="en-US" sz="1100"/>
                    </a:p>
                    <a:p>
                      <a:pPr marL="388623" lvl="1" indent="-194312" algn="l">
                        <a:lnSpc>
                          <a:spcPts val="2520"/>
                        </a:lnSpc>
                        <a:buAutoNum type="arabicPeriod"/>
                      </a:pPr>
                      <a:r>
                        <a:rPr lang="en-US" sz="1800" spc="27">
                          <a:solidFill>
                            <a:srgbClr val="191919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Kurangnya jumlah tenaga admin yang menangani keuangan dan kerjasama</a:t>
                      </a:r>
                    </a:p>
                    <a:p>
                      <a:pPr marL="388623" lvl="1" indent="-194312" algn="l">
                        <a:lnSpc>
                          <a:spcPts val="2520"/>
                        </a:lnSpc>
                        <a:buAutoNum type="arabicPeriod"/>
                      </a:pPr>
                      <a:r>
                        <a:rPr lang="en-US" sz="1800" spc="27">
                          <a:solidFill>
                            <a:srgbClr val="191919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Target publikasi tercapai, namun masih dalam batas rendah.</a:t>
                      </a:r>
                    </a:p>
                    <a:p>
                      <a:pPr marL="388623" lvl="1" indent="-194312" algn="l">
                        <a:lnSpc>
                          <a:spcPts val="2520"/>
                        </a:lnSpc>
                        <a:buAutoNum type="arabicPeriod"/>
                      </a:pPr>
                      <a:r>
                        <a:rPr lang="en-US" sz="1800" spc="27">
                          <a:solidFill>
                            <a:srgbClr val="191919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Hasil Riset yang belum dihilirisasi dan komersialisasi</a:t>
                      </a:r>
                    </a:p>
                    <a:p>
                      <a:pPr marL="388623" lvl="1" indent="-194312" algn="l">
                        <a:lnSpc>
                          <a:spcPts val="2520"/>
                        </a:lnSpc>
                        <a:buAutoNum type="arabicPeriod"/>
                      </a:pPr>
                      <a:r>
                        <a:rPr lang="en-US" sz="1800" spc="27">
                          <a:solidFill>
                            <a:srgbClr val="191919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Jumlah Jurnal terindek SINTA dan bereputasi Internasional masih terbatas</a:t>
                      </a:r>
                    </a:p>
                    <a:p>
                      <a:pPr marL="388623" lvl="1" indent="-194312" algn="l">
                        <a:lnSpc>
                          <a:spcPts val="2520"/>
                        </a:lnSpc>
                        <a:buAutoNum type="arabicPeriod"/>
                      </a:pPr>
                      <a:r>
                        <a:rPr lang="en-US" sz="1800" spc="27">
                          <a:solidFill>
                            <a:srgbClr val="191919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Belum ada PUI di Unsoed</a:t>
                      </a:r>
                    </a:p>
                  </a:txBody>
                  <a:tcPr marL="190500" marR="190500" marT="190500" marB="190500">
                    <a:lnL w="95250" cap="flat" cmpd="sng" algn="ctr">
                      <a:solidFill>
                        <a:srgbClr val="135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0" cap="flat" cmpd="sng" algn="ctr">
                      <a:solidFill>
                        <a:srgbClr val="135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74981" lvl="1" indent="-237491" algn="l">
                        <a:lnSpc>
                          <a:spcPts val="3080"/>
                        </a:lnSpc>
                        <a:buAutoNum type="arabicPeriod"/>
                        <a:defRPr/>
                      </a:pPr>
                      <a:r>
                        <a:rPr lang="en-US" sz="2200" spc="33">
                          <a:solidFill>
                            <a:srgbClr val="191919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Peluang Hibah Pendanaan Eksternal Unsoed (beraneka pendanaan Diktisaintek)</a:t>
                      </a:r>
                      <a:endParaRPr lang="en-US" sz="1100"/>
                    </a:p>
                    <a:p>
                      <a:pPr marL="474981" lvl="1" indent="-237491" algn="l">
                        <a:lnSpc>
                          <a:spcPts val="3080"/>
                        </a:lnSpc>
                        <a:buAutoNum type="arabicPeriod"/>
                      </a:pPr>
                      <a:r>
                        <a:rPr lang="en-US" sz="2200" spc="33">
                          <a:solidFill>
                            <a:srgbClr val="191919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Jejaring Kerjasama di Dalam Negeri dan Luar Negeri dengan DUDI dan Pemerintah</a:t>
                      </a:r>
                    </a:p>
                    <a:p>
                      <a:pPr algn="l">
                        <a:lnSpc>
                          <a:spcPts val="3080"/>
                        </a:lnSpc>
                      </a:pPr>
                      <a:endParaRPr lang="en-US" sz="2200" spc="33">
                        <a:solidFill>
                          <a:srgbClr val="191919"/>
                        </a:solidFill>
                        <a:latin typeface="Aileron"/>
                        <a:ea typeface="Aileron"/>
                        <a:cs typeface="Aileron"/>
                        <a:sym typeface="Aileron"/>
                      </a:endParaRPr>
                    </a:p>
                  </a:txBody>
                  <a:tcPr marL="190500" marR="190500" marT="190500" marB="190500">
                    <a:lnL w="95250" cap="flat" cmpd="sng" algn="ctr">
                      <a:solidFill>
                        <a:srgbClr val="135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0" cap="flat" cmpd="sng" algn="ctr">
                      <a:solidFill>
                        <a:srgbClr val="135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135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135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74981" lvl="1" indent="-237491" algn="l">
                        <a:lnSpc>
                          <a:spcPts val="3080"/>
                        </a:lnSpc>
                        <a:buAutoNum type="arabicPeriod"/>
                        <a:defRPr/>
                      </a:pPr>
                      <a:r>
                        <a:rPr lang="en-US" sz="2200" spc="33">
                          <a:solidFill>
                            <a:srgbClr val="191919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Persaingan klusterisasi Perguruan Tinggi</a:t>
                      </a:r>
                      <a:endParaRPr lang="en-US" sz="1100"/>
                    </a:p>
                    <a:p>
                      <a:pPr marL="474981" lvl="1" indent="-237491" algn="l">
                        <a:lnSpc>
                          <a:spcPts val="3080"/>
                        </a:lnSpc>
                        <a:buAutoNum type="arabicPeriod"/>
                      </a:pPr>
                      <a:r>
                        <a:rPr lang="en-US" sz="2200" spc="33">
                          <a:solidFill>
                            <a:srgbClr val="191919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Efisiensi Anggaran </a:t>
                      </a:r>
                    </a:p>
                    <a:p>
                      <a:pPr marL="474981" lvl="1" indent="-237491" algn="l">
                        <a:lnSpc>
                          <a:spcPts val="3080"/>
                        </a:lnSpc>
                        <a:buAutoNum type="arabicPeriod"/>
                      </a:pPr>
                      <a:r>
                        <a:rPr lang="en-US" sz="2200" spc="33">
                          <a:solidFill>
                            <a:srgbClr val="191919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Perubahan ketentuan dalam melakukan Perjalanan Luar Negeri (Penelitian IRC &amp; Kerjasama Luar Negeri, Pengabdian &amp; KKN Internasional)</a:t>
                      </a:r>
                    </a:p>
                    <a:p>
                      <a:pPr algn="l">
                        <a:lnSpc>
                          <a:spcPts val="3080"/>
                        </a:lnSpc>
                      </a:pPr>
                      <a:endParaRPr lang="en-US" sz="2200" spc="33">
                        <a:solidFill>
                          <a:srgbClr val="191919"/>
                        </a:solidFill>
                        <a:latin typeface="Aileron"/>
                        <a:ea typeface="Aileron"/>
                        <a:cs typeface="Aileron"/>
                        <a:sym typeface="Aileron"/>
                      </a:endParaRPr>
                    </a:p>
                  </a:txBody>
                  <a:tcPr marL="190500" marR="190500" marT="190500" marB="190500">
                    <a:lnL w="95250" cap="flat" cmpd="sng" algn="ctr">
                      <a:solidFill>
                        <a:srgbClr val="135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" name="Group 3"/>
          <p:cNvGrpSpPr/>
          <p:nvPr/>
        </p:nvGrpSpPr>
        <p:grpSpPr>
          <a:xfrm>
            <a:off x="5428811" y="219163"/>
            <a:ext cx="3143250" cy="314325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37C9EF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76200" y="247650"/>
              <a:ext cx="660400" cy="4889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8799"/>
                </a:lnSpc>
              </a:pPr>
              <a:r>
                <a:rPr lang="en-US" sz="8799" b="1">
                  <a:solidFill>
                    <a:srgbClr val="37C9EF"/>
                  </a:solidFill>
                  <a:latin typeface="Aileron Ultra-Bold"/>
                  <a:ea typeface="Aileron Ultra-Bold"/>
                  <a:cs typeface="Aileron Ultra-Bold"/>
                  <a:sym typeface="Aileron Ultra-Bold"/>
                </a:rPr>
                <a:t>W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002189" y="219163"/>
            <a:ext cx="3143250" cy="314325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37C9EF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247650"/>
              <a:ext cx="660400" cy="4889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8799"/>
                </a:lnSpc>
              </a:pPr>
              <a:r>
                <a:rPr lang="en-US" sz="8799" b="1">
                  <a:solidFill>
                    <a:srgbClr val="37C9EF"/>
                  </a:solidFill>
                  <a:latin typeface="Aileron Ultra-Bold"/>
                  <a:ea typeface="Aileron Ultra-Bold"/>
                  <a:cs typeface="Aileron Ultra-Bold"/>
                  <a:sym typeface="Aileron Ultra-Bold"/>
                </a:rPr>
                <a:t>T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219163"/>
            <a:ext cx="3143250" cy="314325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2C92D5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6200" y="247650"/>
              <a:ext cx="660400" cy="4889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8799"/>
                </a:lnSpc>
              </a:pPr>
              <a:r>
                <a:rPr lang="en-US" sz="8799" b="1">
                  <a:solidFill>
                    <a:srgbClr val="2C92D5"/>
                  </a:solidFill>
                  <a:latin typeface="Aileron Ultra-Bold"/>
                  <a:ea typeface="Aileron Ultra-Bold"/>
                  <a:cs typeface="Aileron Ultra-Bold"/>
                  <a:sym typeface="Aileron Ultra-Bold"/>
                </a:rPr>
                <a:t>S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715939" y="219163"/>
            <a:ext cx="3143250" cy="314325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2C92D5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247650"/>
              <a:ext cx="660400" cy="4889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8799"/>
                </a:lnSpc>
              </a:pPr>
              <a:r>
                <a:rPr lang="en-US" sz="8799" b="1">
                  <a:solidFill>
                    <a:srgbClr val="2C92D5"/>
                  </a:solidFill>
                  <a:latin typeface="Aileron Ultra-Bold"/>
                  <a:ea typeface="Aileron Ultra-Bold"/>
                  <a:cs typeface="Aileron Ultra-Bold"/>
                  <a:sym typeface="Aileron Ultra-Bold"/>
                </a:rPr>
                <a:t>O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62114" y="8224"/>
            <a:ext cx="820391" cy="796725"/>
          </a:xfrm>
          <a:custGeom>
            <a:avLst/>
            <a:gdLst/>
            <a:ahLst/>
            <a:cxnLst/>
            <a:rect l="l" t="t" r="r" b="b"/>
            <a:pathLst>
              <a:path w="820391" h="796725">
                <a:moveTo>
                  <a:pt x="0" y="0"/>
                </a:moveTo>
                <a:lnTo>
                  <a:pt x="820390" y="0"/>
                </a:lnTo>
                <a:lnTo>
                  <a:pt x="820390" y="796726"/>
                </a:lnTo>
                <a:lnTo>
                  <a:pt x="0" y="7967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7926" t="-117052" r="-67541" b="-134872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82504" y="8224"/>
            <a:ext cx="1495070" cy="805334"/>
          </a:xfrm>
          <a:custGeom>
            <a:avLst/>
            <a:gdLst/>
            <a:ahLst/>
            <a:cxnLst/>
            <a:rect l="l" t="t" r="r" b="b"/>
            <a:pathLst>
              <a:path w="1495070" h="805334">
                <a:moveTo>
                  <a:pt x="0" y="0"/>
                </a:moveTo>
                <a:lnTo>
                  <a:pt x="1495071" y="0"/>
                </a:lnTo>
                <a:lnTo>
                  <a:pt x="1495071" y="805334"/>
                </a:lnTo>
                <a:lnTo>
                  <a:pt x="0" y="805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681" t="-29293" r="-20165" b="-40775"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2408F">
                <a:alpha val="100000"/>
              </a:srgbClr>
            </a:gs>
            <a:gs pos="100000">
              <a:srgbClr val="2968D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959166">
            <a:off x="15143188" y="-1391278"/>
            <a:ext cx="5865864" cy="4897997"/>
          </a:xfrm>
          <a:custGeom>
            <a:avLst/>
            <a:gdLst/>
            <a:ahLst/>
            <a:cxnLst/>
            <a:rect l="l" t="t" r="r" b="b"/>
            <a:pathLst>
              <a:path w="5865864" h="4897997">
                <a:moveTo>
                  <a:pt x="0" y="0"/>
                </a:moveTo>
                <a:lnTo>
                  <a:pt x="5865864" y="0"/>
                </a:lnTo>
                <a:lnTo>
                  <a:pt x="5865864" y="4897997"/>
                </a:lnTo>
                <a:lnTo>
                  <a:pt x="0" y="48979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642083" y="1028700"/>
            <a:ext cx="9121838" cy="902337"/>
            <a:chOff x="0" y="0"/>
            <a:chExt cx="2402459" cy="2376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02459" cy="237653"/>
            </a:xfrm>
            <a:custGeom>
              <a:avLst/>
              <a:gdLst/>
              <a:ahLst/>
              <a:cxnLst/>
              <a:rect l="l" t="t" r="r" b="b"/>
              <a:pathLst>
                <a:path w="2402459" h="237653">
                  <a:moveTo>
                    <a:pt x="84872" y="0"/>
                  </a:moveTo>
                  <a:lnTo>
                    <a:pt x="2317587" y="0"/>
                  </a:lnTo>
                  <a:cubicBezTo>
                    <a:pt x="2340097" y="0"/>
                    <a:pt x="2361684" y="8942"/>
                    <a:pt x="2377601" y="24859"/>
                  </a:cubicBezTo>
                  <a:cubicBezTo>
                    <a:pt x="2393517" y="40775"/>
                    <a:pt x="2402459" y="62363"/>
                    <a:pt x="2402459" y="84872"/>
                  </a:cubicBezTo>
                  <a:lnTo>
                    <a:pt x="2402459" y="152780"/>
                  </a:lnTo>
                  <a:cubicBezTo>
                    <a:pt x="2402459" y="175290"/>
                    <a:pt x="2393517" y="196877"/>
                    <a:pt x="2377601" y="212794"/>
                  </a:cubicBezTo>
                  <a:cubicBezTo>
                    <a:pt x="2361684" y="228711"/>
                    <a:pt x="2340097" y="237653"/>
                    <a:pt x="2317587" y="237653"/>
                  </a:cubicBezTo>
                  <a:lnTo>
                    <a:pt x="84872" y="237653"/>
                  </a:lnTo>
                  <a:cubicBezTo>
                    <a:pt x="62363" y="237653"/>
                    <a:pt x="40775" y="228711"/>
                    <a:pt x="24859" y="212794"/>
                  </a:cubicBezTo>
                  <a:cubicBezTo>
                    <a:pt x="8942" y="196877"/>
                    <a:pt x="0" y="175290"/>
                    <a:pt x="0" y="152780"/>
                  </a:cubicBezTo>
                  <a:lnTo>
                    <a:pt x="0" y="84872"/>
                  </a:lnTo>
                  <a:cubicBezTo>
                    <a:pt x="0" y="62363"/>
                    <a:pt x="8942" y="40775"/>
                    <a:pt x="24859" y="24859"/>
                  </a:cubicBezTo>
                  <a:cubicBezTo>
                    <a:pt x="40775" y="8942"/>
                    <a:pt x="62363" y="0"/>
                    <a:pt x="84872" y="0"/>
                  </a:cubicBezTo>
                  <a:close/>
                </a:path>
              </a:pathLst>
            </a:custGeom>
            <a:solidFill>
              <a:srgbClr val="F7BC1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28575"/>
              <a:ext cx="2402459" cy="2090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6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959166">
            <a:off x="-2547735" y="6554235"/>
            <a:ext cx="7167653" cy="5984990"/>
          </a:xfrm>
          <a:custGeom>
            <a:avLst/>
            <a:gdLst/>
            <a:ahLst/>
            <a:cxnLst/>
            <a:rect l="l" t="t" r="r" b="b"/>
            <a:pathLst>
              <a:path w="7167653" h="5984990">
                <a:moveTo>
                  <a:pt x="0" y="0"/>
                </a:moveTo>
                <a:lnTo>
                  <a:pt x="7167653" y="0"/>
                </a:lnTo>
                <a:lnTo>
                  <a:pt x="7167653" y="5984990"/>
                </a:lnTo>
                <a:lnTo>
                  <a:pt x="0" y="5984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4650787" y="703013"/>
            <a:ext cx="2456048" cy="2456048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37085" y="62410"/>
                  </a:moveTo>
                  <a:lnTo>
                    <a:pt x="750390" y="175715"/>
                  </a:lnTo>
                  <a:cubicBezTo>
                    <a:pt x="790350" y="215675"/>
                    <a:pt x="812800" y="269873"/>
                    <a:pt x="812800" y="326386"/>
                  </a:cubicBezTo>
                  <a:lnTo>
                    <a:pt x="812800" y="486414"/>
                  </a:lnTo>
                  <a:cubicBezTo>
                    <a:pt x="812800" y="542927"/>
                    <a:pt x="790350" y="597125"/>
                    <a:pt x="750390" y="637085"/>
                  </a:cubicBezTo>
                  <a:lnTo>
                    <a:pt x="637085" y="750390"/>
                  </a:lnTo>
                  <a:cubicBezTo>
                    <a:pt x="597125" y="790350"/>
                    <a:pt x="542927" y="812800"/>
                    <a:pt x="486414" y="812800"/>
                  </a:cubicBezTo>
                  <a:lnTo>
                    <a:pt x="326386" y="812800"/>
                  </a:lnTo>
                  <a:cubicBezTo>
                    <a:pt x="269873" y="812800"/>
                    <a:pt x="215675" y="790350"/>
                    <a:pt x="175715" y="750390"/>
                  </a:cubicBezTo>
                  <a:lnTo>
                    <a:pt x="62410" y="637085"/>
                  </a:lnTo>
                  <a:cubicBezTo>
                    <a:pt x="22450" y="597125"/>
                    <a:pt x="0" y="542927"/>
                    <a:pt x="0" y="486414"/>
                  </a:cubicBezTo>
                  <a:lnTo>
                    <a:pt x="0" y="326386"/>
                  </a:lnTo>
                  <a:cubicBezTo>
                    <a:pt x="0" y="269873"/>
                    <a:pt x="22450" y="215675"/>
                    <a:pt x="62410" y="175715"/>
                  </a:cubicBezTo>
                  <a:lnTo>
                    <a:pt x="175715" y="62410"/>
                  </a:lnTo>
                  <a:cubicBezTo>
                    <a:pt x="215675" y="22450"/>
                    <a:pt x="269873" y="0"/>
                    <a:pt x="326386" y="0"/>
                  </a:cubicBezTo>
                  <a:lnTo>
                    <a:pt x="486414" y="0"/>
                  </a:lnTo>
                  <a:cubicBezTo>
                    <a:pt x="542927" y="0"/>
                    <a:pt x="597125" y="22450"/>
                    <a:pt x="637085" y="62410"/>
                  </a:cubicBezTo>
                  <a:close/>
                </a:path>
              </a:pathLst>
            </a:custGeom>
            <a:blipFill>
              <a:blip r:embed="rId3"/>
              <a:stretch>
                <a:fillRect l="-24906" r="-24906"/>
              </a:stretch>
            </a:blipFill>
            <a:ln w="95250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id="9" name="Freeform 9"/>
          <p:cNvSpPr/>
          <p:nvPr/>
        </p:nvSpPr>
        <p:spPr>
          <a:xfrm>
            <a:off x="16585611" y="8290612"/>
            <a:ext cx="2004196" cy="1059719"/>
          </a:xfrm>
          <a:custGeom>
            <a:avLst/>
            <a:gdLst/>
            <a:ahLst/>
            <a:cxnLst/>
            <a:rect l="l" t="t" r="r" b="b"/>
            <a:pathLst>
              <a:path w="2004196" h="1059719">
                <a:moveTo>
                  <a:pt x="0" y="0"/>
                </a:moveTo>
                <a:lnTo>
                  <a:pt x="2004196" y="0"/>
                </a:lnTo>
                <a:lnTo>
                  <a:pt x="2004196" y="1059719"/>
                </a:lnTo>
                <a:lnTo>
                  <a:pt x="0" y="10597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82504" y="8224"/>
            <a:ext cx="1495070" cy="805334"/>
          </a:xfrm>
          <a:custGeom>
            <a:avLst/>
            <a:gdLst/>
            <a:ahLst/>
            <a:cxnLst/>
            <a:rect l="l" t="t" r="r" b="b"/>
            <a:pathLst>
              <a:path w="1495070" h="805334">
                <a:moveTo>
                  <a:pt x="0" y="0"/>
                </a:moveTo>
                <a:lnTo>
                  <a:pt x="1495071" y="0"/>
                </a:lnTo>
                <a:lnTo>
                  <a:pt x="1495071" y="805334"/>
                </a:lnTo>
                <a:lnTo>
                  <a:pt x="0" y="8053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681" t="-29293" r="-20165" b="-40775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2114" y="8224"/>
            <a:ext cx="820391" cy="796725"/>
          </a:xfrm>
          <a:custGeom>
            <a:avLst/>
            <a:gdLst/>
            <a:ahLst/>
            <a:cxnLst/>
            <a:rect l="l" t="t" r="r" b="b"/>
            <a:pathLst>
              <a:path w="820391" h="796725">
                <a:moveTo>
                  <a:pt x="0" y="0"/>
                </a:moveTo>
                <a:lnTo>
                  <a:pt x="820390" y="0"/>
                </a:lnTo>
                <a:lnTo>
                  <a:pt x="820390" y="796726"/>
                </a:lnTo>
                <a:lnTo>
                  <a:pt x="0" y="7967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57926" t="-117052" r="-67541" b="-134872"/>
            </a:stretch>
          </a:blipFill>
        </p:spPr>
      </p:sp>
      <p:graphicFrame>
        <p:nvGraphicFramePr>
          <p:cNvPr id="12" name="Object 12"/>
          <p:cNvGraphicFramePr/>
          <p:nvPr/>
        </p:nvGraphicFramePr>
        <p:xfrm>
          <a:off x="3821296" y="5400358"/>
          <a:ext cx="3640512" cy="3286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8" imgW="4356100" imgH="4000500" progId="Excel.Sheet.12">
                  <p:embed/>
                </p:oleObj>
              </mc:Choice>
              <mc:Fallback>
                <p:oleObj name="Worksheet" r:id="rId8" imgW="4356100" imgH="40005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821296" y="5400358"/>
                        <a:ext cx="3640512" cy="3286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3"/>
          <p:cNvSpPr txBox="1"/>
          <p:nvPr/>
        </p:nvSpPr>
        <p:spPr>
          <a:xfrm>
            <a:off x="882504" y="1489393"/>
            <a:ext cx="1004458" cy="8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90"/>
              </a:lnSpc>
            </a:pPr>
            <a:r>
              <a:rPr lang="en-US" sz="5670" b="1" spc="-306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01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082919" y="1097775"/>
            <a:ext cx="9001496" cy="687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4038" b="1" spc="-250">
                <a:solidFill>
                  <a:srgbClr val="134293"/>
                </a:solidFill>
                <a:latin typeface="Garet Bold"/>
                <a:ea typeface="Garet Bold"/>
                <a:cs typeface="Garet Bold"/>
                <a:sym typeface="Garet Bold"/>
              </a:rPr>
              <a:t>STRATEGI MENGATASI WEAKNESS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72309" y="2422578"/>
            <a:ext cx="6114140" cy="278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2"/>
              </a:lnSpc>
            </a:pPr>
            <a:r>
              <a:rPr lang="en-US" sz="320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Terbatasnya Dana Penelitian dan PKm yang belum mencukupi mendanai seluruh dosen Unsoed untuk capai target luaran.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932269" y="5413592"/>
            <a:ext cx="428945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x @Rp. 20.000.000,00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932269" y="6206213"/>
            <a:ext cx="428945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x @Rp. 40.000.000,00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932269" y="6976786"/>
            <a:ext cx="428945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x @Rp. 50.000.000,00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932269" y="7838975"/>
            <a:ext cx="428945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x @Rp. 60.000.000,00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361765" y="4161195"/>
            <a:ext cx="1203052" cy="4270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9"/>
              </a:lnSpc>
            </a:pPr>
            <a:r>
              <a:rPr lang="en-US" sz="249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}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707692" y="6463071"/>
            <a:ext cx="423252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= Rp. 43.350.000.000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2408F">
                <a:alpha val="100000"/>
              </a:srgbClr>
            </a:gs>
            <a:gs pos="100000">
              <a:srgbClr val="2968D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959166">
            <a:off x="15143188" y="-1391278"/>
            <a:ext cx="5865864" cy="4897997"/>
          </a:xfrm>
          <a:custGeom>
            <a:avLst/>
            <a:gdLst/>
            <a:ahLst/>
            <a:cxnLst/>
            <a:rect l="l" t="t" r="r" b="b"/>
            <a:pathLst>
              <a:path w="5865864" h="4897997">
                <a:moveTo>
                  <a:pt x="0" y="0"/>
                </a:moveTo>
                <a:lnTo>
                  <a:pt x="5865864" y="0"/>
                </a:lnTo>
                <a:lnTo>
                  <a:pt x="5865864" y="4897997"/>
                </a:lnTo>
                <a:lnTo>
                  <a:pt x="0" y="48979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642083" y="1028700"/>
            <a:ext cx="9121838" cy="902337"/>
            <a:chOff x="0" y="0"/>
            <a:chExt cx="2402459" cy="2376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02459" cy="237653"/>
            </a:xfrm>
            <a:custGeom>
              <a:avLst/>
              <a:gdLst/>
              <a:ahLst/>
              <a:cxnLst/>
              <a:rect l="l" t="t" r="r" b="b"/>
              <a:pathLst>
                <a:path w="2402459" h="237653">
                  <a:moveTo>
                    <a:pt x="84872" y="0"/>
                  </a:moveTo>
                  <a:lnTo>
                    <a:pt x="2317587" y="0"/>
                  </a:lnTo>
                  <a:cubicBezTo>
                    <a:pt x="2340097" y="0"/>
                    <a:pt x="2361684" y="8942"/>
                    <a:pt x="2377601" y="24859"/>
                  </a:cubicBezTo>
                  <a:cubicBezTo>
                    <a:pt x="2393517" y="40775"/>
                    <a:pt x="2402459" y="62363"/>
                    <a:pt x="2402459" y="84872"/>
                  </a:cubicBezTo>
                  <a:lnTo>
                    <a:pt x="2402459" y="152780"/>
                  </a:lnTo>
                  <a:cubicBezTo>
                    <a:pt x="2402459" y="175290"/>
                    <a:pt x="2393517" y="196877"/>
                    <a:pt x="2377601" y="212794"/>
                  </a:cubicBezTo>
                  <a:cubicBezTo>
                    <a:pt x="2361684" y="228711"/>
                    <a:pt x="2340097" y="237653"/>
                    <a:pt x="2317587" y="237653"/>
                  </a:cubicBezTo>
                  <a:lnTo>
                    <a:pt x="84872" y="237653"/>
                  </a:lnTo>
                  <a:cubicBezTo>
                    <a:pt x="62363" y="237653"/>
                    <a:pt x="40775" y="228711"/>
                    <a:pt x="24859" y="212794"/>
                  </a:cubicBezTo>
                  <a:cubicBezTo>
                    <a:pt x="8942" y="196877"/>
                    <a:pt x="0" y="175290"/>
                    <a:pt x="0" y="152780"/>
                  </a:cubicBezTo>
                  <a:lnTo>
                    <a:pt x="0" y="84872"/>
                  </a:lnTo>
                  <a:cubicBezTo>
                    <a:pt x="0" y="62363"/>
                    <a:pt x="8942" y="40775"/>
                    <a:pt x="24859" y="24859"/>
                  </a:cubicBezTo>
                  <a:cubicBezTo>
                    <a:pt x="40775" y="8942"/>
                    <a:pt x="62363" y="0"/>
                    <a:pt x="84872" y="0"/>
                  </a:cubicBezTo>
                  <a:close/>
                </a:path>
              </a:pathLst>
            </a:custGeom>
            <a:solidFill>
              <a:srgbClr val="F7BC1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28575"/>
              <a:ext cx="2402459" cy="2090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6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959166">
            <a:off x="-2547735" y="6554235"/>
            <a:ext cx="7167653" cy="5984990"/>
          </a:xfrm>
          <a:custGeom>
            <a:avLst/>
            <a:gdLst/>
            <a:ahLst/>
            <a:cxnLst/>
            <a:rect l="l" t="t" r="r" b="b"/>
            <a:pathLst>
              <a:path w="7167653" h="5984990">
                <a:moveTo>
                  <a:pt x="0" y="0"/>
                </a:moveTo>
                <a:lnTo>
                  <a:pt x="7167653" y="0"/>
                </a:lnTo>
                <a:lnTo>
                  <a:pt x="7167653" y="5984990"/>
                </a:lnTo>
                <a:lnTo>
                  <a:pt x="0" y="5984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4804304" y="698421"/>
            <a:ext cx="1781307" cy="178130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60725" y="86050"/>
                  </a:moveTo>
                  <a:lnTo>
                    <a:pt x="726750" y="152075"/>
                  </a:lnTo>
                  <a:cubicBezTo>
                    <a:pt x="781847" y="207172"/>
                    <a:pt x="812800" y="281900"/>
                    <a:pt x="812800" y="359819"/>
                  </a:cubicBezTo>
                  <a:lnTo>
                    <a:pt x="812800" y="452981"/>
                  </a:lnTo>
                  <a:cubicBezTo>
                    <a:pt x="812800" y="530900"/>
                    <a:pt x="781847" y="605628"/>
                    <a:pt x="726750" y="660725"/>
                  </a:cubicBezTo>
                  <a:lnTo>
                    <a:pt x="660725" y="726750"/>
                  </a:lnTo>
                  <a:cubicBezTo>
                    <a:pt x="605628" y="781847"/>
                    <a:pt x="530900" y="812800"/>
                    <a:pt x="452981" y="812800"/>
                  </a:cubicBezTo>
                  <a:lnTo>
                    <a:pt x="359819" y="812800"/>
                  </a:lnTo>
                  <a:cubicBezTo>
                    <a:pt x="281900" y="812800"/>
                    <a:pt x="207172" y="781847"/>
                    <a:pt x="152075" y="726750"/>
                  </a:cubicBezTo>
                  <a:lnTo>
                    <a:pt x="86050" y="660725"/>
                  </a:lnTo>
                  <a:cubicBezTo>
                    <a:pt x="30953" y="605628"/>
                    <a:pt x="0" y="530900"/>
                    <a:pt x="0" y="452981"/>
                  </a:cubicBezTo>
                  <a:lnTo>
                    <a:pt x="0" y="359819"/>
                  </a:lnTo>
                  <a:cubicBezTo>
                    <a:pt x="0" y="281900"/>
                    <a:pt x="30953" y="207172"/>
                    <a:pt x="86050" y="152075"/>
                  </a:cubicBezTo>
                  <a:lnTo>
                    <a:pt x="152075" y="86050"/>
                  </a:lnTo>
                  <a:cubicBezTo>
                    <a:pt x="207172" y="30953"/>
                    <a:pt x="281900" y="0"/>
                    <a:pt x="359819" y="0"/>
                  </a:cubicBezTo>
                  <a:lnTo>
                    <a:pt x="452981" y="0"/>
                  </a:lnTo>
                  <a:cubicBezTo>
                    <a:pt x="530900" y="0"/>
                    <a:pt x="605628" y="30953"/>
                    <a:pt x="660725" y="86050"/>
                  </a:cubicBezTo>
                  <a:close/>
                </a:path>
              </a:pathLst>
            </a:custGeom>
            <a:blipFill>
              <a:blip r:embed="rId3"/>
              <a:stretch>
                <a:fillRect l="-24906" r="-24906"/>
              </a:stretch>
            </a:blipFill>
            <a:ln w="95250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id="9" name="Freeform 9"/>
          <p:cNvSpPr/>
          <p:nvPr/>
        </p:nvSpPr>
        <p:spPr>
          <a:xfrm>
            <a:off x="16585611" y="8290612"/>
            <a:ext cx="2004196" cy="1059719"/>
          </a:xfrm>
          <a:custGeom>
            <a:avLst/>
            <a:gdLst/>
            <a:ahLst/>
            <a:cxnLst/>
            <a:rect l="l" t="t" r="r" b="b"/>
            <a:pathLst>
              <a:path w="2004196" h="1059719">
                <a:moveTo>
                  <a:pt x="0" y="0"/>
                </a:moveTo>
                <a:lnTo>
                  <a:pt x="2004196" y="0"/>
                </a:lnTo>
                <a:lnTo>
                  <a:pt x="2004196" y="1059719"/>
                </a:lnTo>
                <a:lnTo>
                  <a:pt x="0" y="10597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82504" y="8224"/>
            <a:ext cx="1495070" cy="805334"/>
          </a:xfrm>
          <a:custGeom>
            <a:avLst/>
            <a:gdLst/>
            <a:ahLst/>
            <a:cxnLst/>
            <a:rect l="l" t="t" r="r" b="b"/>
            <a:pathLst>
              <a:path w="1495070" h="805334">
                <a:moveTo>
                  <a:pt x="0" y="0"/>
                </a:moveTo>
                <a:lnTo>
                  <a:pt x="1495071" y="0"/>
                </a:lnTo>
                <a:lnTo>
                  <a:pt x="1495071" y="805334"/>
                </a:lnTo>
                <a:lnTo>
                  <a:pt x="0" y="8053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681" t="-29293" r="-20165" b="-40775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2114" y="8224"/>
            <a:ext cx="820391" cy="796725"/>
          </a:xfrm>
          <a:custGeom>
            <a:avLst/>
            <a:gdLst/>
            <a:ahLst/>
            <a:cxnLst/>
            <a:rect l="l" t="t" r="r" b="b"/>
            <a:pathLst>
              <a:path w="820391" h="796725">
                <a:moveTo>
                  <a:pt x="0" y="0"/>
                </a:moveTo>
                <a:lnTo>
                  <a:pt x="820390" y="0"/>
                </a:lnTo>
                <a:lnTo>
                  <a:pt x="820390" y="796726"/>
                </a:lnTo>
                <a:lnTo>
                  <a:pt x="0" y="7967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57926" t="-117052" r="-67541" b="-134872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882504" y="1489393"/>
            <a:ext cx="1004458" cy="857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90"/>
              </a:lnSpc>
            </a:pPr>
            <a:r>
              <a:rPr lang="en-US" sz="5670" b="1" spc="-306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02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082919" y="1097775"/>
            <a:ext cx="9001496" cy="687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4038" b="1" spc="-250">
                <a:solidFill>
                  <a:srgbClr val="134293"/>
                </a:solidFill>
                <a:latin typeface="Garet Bold"/>
                <a:ea typeface="Garet Bold"/>
                <a:cs typeface="Garet Bold"/>
                <a:sym typeface="Garet Bold"/>
              </a:rPr>
              <a:t>STRATEGI MENGATASI WEAKNESS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72309" y="2422578"/>
            <a:ext cx="6114140" cy="1661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2"/>
              </a:lnSpc>
            </a:pPr>
            <a:r>
              <a:rPr lang="en-US" sz="320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Kurangnya jumlah tenaga admin yang menangani keuangan dan kerjasama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991034" y="3760607"/>
            <a:ext cx="987377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Pagu Anggaran LPPM 2025 : Rp. 44,537,198,000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078422" y="5539126"/>
            <a:ext cx="6685499" cy="5047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6"/>
              </a:lnSpc>
            </a:pPr>
            <a:r>
              <a:rPr lang="en-US" sz="260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 Kasub</a:t>
            </a:r>
          </a:p>
          <a:p>
            <a:pPr algn="l">
              <a:lnSpc>
                <a:spcPts val="3646"/>
              </a:lnSpc>
            </a:pPr>
            <a:r>
              <a:rPr lang="en-US" sz="260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 Bendahara</a:t>
            </a:r>
          </a:p>
          <a:p>
            <a:pPr algn="l">
              <a:lnSpc>
                <a:spcPts val="3646"/>
              </a:lnSpc>
            </a:pPr>
            <a:r>
              <a:rPr lang="en-US" sz="260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 Kerjasama</a:t>
            </a:r>
          </a:p>
          <a:p>
            <a:pPr algn="l">
              <a:lnSpc>
                <a:spcPts val="3646"/>
              </a:lnSpc>
            </a:pPr>
            <a:r>
              <a:rPr lang="en-US" sz="260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 PTK Penelitian</a:t>
            </a:r>
          </a:p>
          <a:p>
            <a:pPr algn="l">
              <a:lnSpc>
                <a:spcPts val="3646"/>
              </a:lnSpc>
            </a:pPr>
            <a:r>
              <a:rPr lang="en-US" sz="260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 PTK Pengabdian merangkap staff UPBJ</a:t>
            </a:r>
          </a:p>
          <a:p>
            <a:pPr algn="l">
              <a:lnSpc>
                <a:spcPts val="3646"/>
              </a:lnSpc>
            </a:pPr>
            <a:r>
              <a:rPr lang="en-US" sz="260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 PTK Operasional merangkap staff UPBJ</a:t>
            </a:r>
          </a:p>
          <a:p>
            <a:pPr algn="l">
              <a:lnSpc>
                <a:spcPts val="3646"/>
              </a:lnSpc>
            </a:pPr>
            <a:r>
              <a:rPr lang="en-US" sz="260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 PTK KKN (akan pensiun tahun 2026)</a:t>
            </a:r>
          </a:p>
          <a:p>
            <a:pPr algn="l">
              <a:lnSpc>
                <a:spcPts val="3646"/>
              </a:lnSpc>
            </a:pPr>
            <a:r>
              <a:rPr lang="en-US" sz="260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 PTK BMN</a:t>
            </a:r>
          </a:p>
          <a:p>
            <a:pPr algn="l">
              <a:lnSpc>
                <a:spcPts val="3646"/>
              </a:lnSpc>
            </a:pPr>
            <a:r>
              <a:rPr lang="en-US" sz="260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 PTK Persediaan</a:t>
            </a:r>
          </a:p>
          <a:p>
            <a:pPr algn="ctr">
              <a:lnSpc>
                <a:spcPts val="3646"/>
              </a:lnSpc>
            </a:pPr>
            <a:endParaRPr lang="en-US" sz="2604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3646"/>
              </a:lnSpc>
            </a:pPr>
            <a:endParaRPr lang="en-US" sz="2604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078422" y="4866005"/>
            <a:ext cx="4115693" cy="49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Kondisi LPPM saat ini :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0807" y="2715733"/>
            <a:ext cx="1260454" cy="886656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7765472" y="2693406"/>
            <a:ext cx="10094288" cy="905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52"/>
              </a:lnSpc>
            </a:pPr>
            <a:r>
              <a:rPr lang="en-US" sz="260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Penambahan Tenaga Admin untuk menghandle keuangan &amp; kerjasama (berimbas pada lambatnya layanan kerjasama)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4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41224" y="4472177"/>
            <a:ext cx="6203911" cy="3737856"/>
          </a:xfrm>
          <a:custGeom>
            <a:avLst/>
            <a:gdLst/>
            <a:ahLst/>
            <a:cxnLst/>
            <a:rect l="l" t="t" r="r" b="b"/>
            <a:pathLst>
              <a:path w="6203911" h="3737856">
                <a:moveTo>
                  <a:pt x="0" y="0"/>
                </a:moveTo>
                <a:lnTo>
                  <a:pt x="6203911" y="0"/>
                </a:lnTo>
                <a:lnTo>
                  <a:pt x="6203911" y="3737856"/>
                </a:lnTo>
                <a:lnTo>
                  <a:pt x="0" y="37378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0" y="3777261"/>
            <a:ext cx="7103929" cy="4250550"/>
          </a:xfrm>
          <a:custGeom>
            <a:avLst/>
            <a:gdLst/>
            <a:ahLst/>
            <a:cxnLst/>
            <a:rect l="l" t="t" r="r" b="b"/>
            <a:pathLst>
              <a:path w="7103929" h="4250550">
                <a:moveTo>
                  <a:pt x="0" y="0"/>
                </a:moveTo>
                <a:lnTo>
                  <a:pt x="7103929" y="0"/>
                </a:lnTo>
                <a:lnTo>
                  <a:pt x="7103929" y="4250550"/>
                </a:lnTo>
                <a:lnTo>
                  <a:pt x="0" y="42505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941224" y="9481270"/>
            <a:ext cx="18288000" cy="805730"/>
            <a:chOff x="0" y="0"/>
            <a:chExt cx="4816593" cy="2122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12209"/>
            </a:xfrm>
            <a:custGeom>
              <a:avLst/>
              <a:gdLst/>
              <a:ahLst/>
              <a:cxnLst/>
              <a:rect l="l" t="t" r="r" b="b"/>
              <a:pathLst>
                <a:path w="4816592" h="212209">
                  <a:moveTo>
                    <a:pt x="0" y="0"/>
                  </a:moveTo>
                  <a:lnTo>
                    <a:pt x="4816592" y="0"/>
                  </a:lnTo>
                  <a:lnTo>
                    <a:pt x="4816592" y="212209"/>
                  </a:lnTo>
                  <a:lnTo>
                    <a:pt x="0" y="212209"/>
                  </a:lnTo>
                  <a:close/>
                </a:path>
              </a:pathLst>
            </a:custGeom>
            <a:solidFill>
              <a:srgbClr val="61A2CE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816593" cy="259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r>
                <a:rPr lang="en-US" sz="2400">
                  <a:solidFill>
                    <a:srgbClr val="000000"/>
                  </a:solidFill>
                  <a:latin typeface="Magnolia Script"/>
                  <a:ea typeface="Magnolia Script"/>
                  <a:cs typeface="Magnolia Script"/>
                  <a:sym typeface="Magnolia Script"/>
                </a:rPr>
                <a:t>2026 : Pusat Unggulan Pemberdayaan Perdesaan &amp; Kearifan Lokal di tingkat ASEAN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9481270"/>
            <a:ext cx="4548753" cy="1215205"/>
            <a:chOff x="0" y="0"/>
            <a:chExt cx="1198025" cy="3200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98025" cy="320054"/>
            </a:xfrm>
            <a:custGeom>
              <a:avLst/>
              <a:gdLst/>
              <a:ahLst/>
              <a:cxnLst/>
              <a:rect l="l" t="t" r="r" b="b"/>
              <a:pathLst>
                <a:path w="1198025" h="320054">
                  <a:moveTo>
                    <a:pt x="0" y="0"/>
                  </a:moveTo>
                  <a:lnTo>
                    <a:pt x="1198025" y="0"/>
                  </a:lnTo>
                  <a:lnTo>
                    <a:pt x="1198025" y="320054"/>
                  </a:lnTo>
                  <a:lnTo>
                    <a:pt x="0" y="320054"/>
                  </a:ln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198025" cy="377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r>
                <a:rPr lang="en-US" sz="25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https://lppm.unsoed.ac.id</a:t>
              </a:r>
            </a:p>
            <a:p>
              <a:pPr algn="ctr">
                <a:lnSpc>
                  <a:spcPts val="4900"/>
                </a:lnSpc>
              </a:pPr>
              <a:endParaRPr lang="en-US" sz="25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17190522" y="9481270"/>
            <a:ext cx="693189" cy="693189"/>
          </a:xfrm>
          <a:custGeom>
            <a:avLst/>
            <a:gdLst/>
            <a:ahLst/>
            <a:cxnLst/>
            <a:rect l="l" t="t" r="r" b="b"/>
            <a:pathLst>
              <a:path w="693189" h="693189">
                <a:moveTo>
                  <a:pt x="0" y="0"/>
                </a:moveTo>
                <a:lnTo>
                  <a:pt x="693189" y="0"/>
                </a:lnTo>
                <a:lnTo>
                  <a:pt x="693189" y="693189"/>
                </a:lnTo>
                <a:lnTo>
                  <a:pt x="0" y="6931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2114" y="8224"/>
            <a:ext cx="820391" cy="796725"/>
          </a:xfrm>
          <a:custGeom>
            <a:avLst/>
            <a:gdLst/>
            <a:ahLst/>
            <a:cxnLst/>
            <a:rect l="l" t="t" r="r" b="b"/>
            <a:pathLst>
              <a:path w="820391" h="796725">
                <a:moveTo>
                  <a:pt x="0" y="0"/>
                </a:moveTo>
                <a:lnTo>
                  <a:pt x="820390" y="0"/>
                </a:lnTo>
                <a:lnTo>
                  <a:pt x="820390" y="796726"/>
                </a:lnTo>
                <a:lnTo>
                  <a:pt x="0" y="7967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57926" t="-117052" r="-67541" b="-134872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82504" y="8224"/>
            <a:ext cx="1495070" cy="805334"/>
          </a:xfrm>
          <a:custGeom>
            <a:avLst/>
            <a:gdLst/>
            <a:ahLst/>
            <a:cxnLst/>
            <a:rect l="l" t="t" r="r" b="b"/>
            <a:pathLst>
              <a:path w="1495070" h="805334">
                <a:moveTo>
                  <a:pt x="0" y="0"/>
                </a:moveTo>
                <a:lnTo>
                  <a:pt x="1495071" y="0"/>
                </a:lnTo>
                <a:lnTo>
                  <a:pt x="1495071" y="805334"/>
                </a:lnTo>
                <a:lnTo>
                  <a:pt x="0" y="8053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681" t="-29293" r="-20165" b="-40775"/>
            </a:stretch>
          </a:blipFill>
        </p:spPr>
      </p:sp>
      <p:sp>
        <p:nvSpPr>
          <p:cNvPr id="13" name="Freeform 13"/>
          <p:cNvSpPr/>
          <p:nvPr/>
        </p:nvSpPr>
        <p:spPr>
          <a:xfrm rot="1695632">
            <a:off x="15604467" y="1005037"/>
            <a:ext cx="1284260" cy="1888618"/>
          </a:xfrm>
          <a:custGeom>
            <a:avLst/>
            <a:gdLst/>
            <a:ahLst/>
            <a:cxnLst/>
            <a:rect l="l" t="t" r="r" b="b"/>
            <a:pathLst>
              <a:path w="1284260" h="1888618">
                <a:moveTo>
                  <a:pt x="0" y="0"/>
                </a:moveTo>
                <a:lnTo>
                  <a:pt x="1284260" y="0"/>
                </a:lnTo>
                <a:lnTo>
                  <a:pt x="1284260" y="1888618"/>
                </a:lnTo>
                <a:lnTo>
                  <a:pt x="0" y="18886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125789" y="8524358"/>
            <a:ext cx="5376788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Jumlah Publikasi Jurnal Nasional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706417" y="8207908"/>
            <a:ext cx="6140053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Jumlah</a:t>
            </a:r>
            <a:r>
              <a:rPr lang="en-US" sz="2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Publikasi</a:t>
            </a:r>
            <a:r>
              <a:rPr lang="en-US" sz="2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Jurnal</a:t>
            </a:r>
            <a:r>
              <a:rPr lang="en-US" sz="2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Internasional</a:t>
            </a:r>
            <a:endParaRPr lang="en-US" sz="26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01808" y="3831433"/>
            <a:ext cx="10504609" cy="900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Publikasi</a:t>
            </a:r>
            <a:r>
              <a:rPr lang="en-US" sz="28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penelitian</a:t>
            </a:r>
            <a:r>
              <a:rPr lang="en-US" sz="28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tahun</a:t>
            </a:r>
            <a:r>
              <a:rPr lang="en-US" sz="28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2025 pada </a:t>
            </a:r>
            <a:r>
              <a:rPr lang="en-US" sz="280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jurnal</a:t>
            </a:r>
            <a:r>
              <a:rPr lang="en-US" sz="28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nasional</a:t>
            </a:r>
            <a:r>
              <a:rPr lang="en-US" sz="28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812 </a:t>
            </a:r>
            <a:r>
              <a:rPr lang="en-US" sz="280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judul</a:t>
            </a:r>
            <a:r>
              <a:rPr lang="en-US" sz="28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, dan </a:t>
            </a:r>
            <a:r>
              <a:rPr lang="en-US" sz="280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jurnal</a:t>
            </a:r>
            <a:r>
              <a:rPr lang="en-US" sz="28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internasional</a:t>
            </a:r>
            <a:r>
              <a:rPr lang="en-US" sz="28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bereputasi</a:t>
            </a:r>
            <a:r>
              <a:rPr lang="en-US" sz="28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409 </a:t>
            </a:r>
            <a:r>
              <a:rPr lang="en-US" sz="280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judul</a:t>
            </a:r>
            <a:endParaRPr lang="en-US" sz="2800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875717" y="274221"/>
            <a:ext cx="13661400" cy="580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72"/>
              </a:lnSpc>
            </a:pPr>
            <a:r>
              <a:rPr lang="en-US" sz="3409" b="1">
                <a:solidFill>
                  <a:srgbClr val="2016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Target publikasi tercapai, namun masih dalam batas rendah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624417" y="325245"/>
            <a:ext cx="1004458" cy="968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634"/>
              </a:lnSpc>
            </a:pPr>
            <a:r>
              <a:rPr lang="en-US" sz="6470" b="1" spc="-349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03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72309" y="1781942"/>
            <a:ext cx="15226743" cy="448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52"/>
              </a:lnSpc>
            </a:pPr>
            <a:r>
              <a:rPr lang="en-US" sz="260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Bootcamp Penulisan Jurnal Nasional Terindeks Sinta dan Jurnal Internasional Bereputasi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2408F">
                <a:alpha val="100000"/>
              </a:srgbClr>
            </a:gs>
            <a:gs pos="100000">
              <a:srgbClr val="2968D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959166">
            <a:off x="15143188" y="-1391278"/>
            <a:ext cx="5865864" cy="4897997"/>
          </a:xfrm>
          <a:custGeom>
            <a:avLst/>
            <a:gdLst/>
            <a:ahLst/>
            <a:cxnLst/>
            <a:rect l="l" t="t" r="r" b="b"/>
            <a:pathLst>
              <a:path w="5865864" h="4897997">
                <a:moveTo>
                  <a:pt x="0" y="0"/>
                </a:moveTo>
                <a:lnTo>
                  <a:pt x="5865864" y="0"/>
                </a:lnTo>
                <a:lnTo>
                  <a:pt x="5865864" y="4897997"/>
                </a:lnTo>
                <a:lnTo>
                  <a:pt x="0" y="48979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642083" y="1028700"/>
            <a:ext cx="9121838" cy="902337"/>
            <a:chOff x="0" y="0"/>
            <a:chExt cx="2402459" cy="2376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02459" cy="237653"/>
            </a:xfrm>
            <a:custGeom>
              <a:avLst/>
              <a:gdLst/>
              <a:ahLst/>
              <a:cxnLst/>
              <a:rect l="l" t="t" r="r" b="b"/>
              <a:pathLst>
                <a:path w="2402459" h="237653">
                  <a:moveTo>
                    <a:pt x="84872" y="0"/>
                  </a:moveTo>
                  <a:lnTo>
                    <a:pt x="2317587" y="0"/>
                  </a:lnTo>
                  <a:cubicBezTo>
                    <a:pt x="2340097" y="0"/>
                    <a:pt x="2361684" y="8942"/>
                    <a:pt x="2377601" y="24859"/>
                  </a:cubicBezTo>
                  <a:cubicBezTo>
                    <a:pt x="2393517" y="40775"/>
                    <a:pt x="2402459" y="62363"/>
                    <a:pt x="2402459" y="84872"/>
                  </a:cubicBezTo>
                  <a:lnTo>
                    <a:pt x="2402459" y="152780"/>
                  </a:lnTo>
                  <a:cubicBezTo>
                    <a:pt x="2402459" y="175290"/>
                    <a:pt x="2393517" y="196877"/>
                    <a:pt x="2377601" y="212794"/>
                  </a:cubicBezTo>
                  <a:cubicBezTo>
                    <a:pt x="2361684" y="228711"/>
                    <a:pt x="2340097" y="237653"/>
                    <a:pt x="2317587" y="237653"/>
                  </a:cubicBezTo>
                  <a:lnTo>
                    <a:pt x="84872" y="237653"/>
                  </a:lnTo>
                  <a:cubicBezTo>
                    <a:pt x="62363" y="237653"/>
                    <a:pt x="40775" y="228711"/>
                    <a:pt x="24859" y="212794"/>
                  </a:cubicBezTo>
                  <a:cubicBezTo>
                    <a:pt x="8942" y="196877"/>
                    <a:pt x="0" y="175290"/>
                    <a:pt x="0" y="152780"/>
                  </a:cubicBezTo>
                  <a:lnTo>
                    <a:pt x="0" y="84872"/>
                  </a:lnTo>
                  <a:cubicBezTo>
                    <a:pt x="0" y="62363"/>
                    <a:pt x="8942" y="40775"/>
                    <a:pt x="24859" y="24859"/>
                  </a:cubicBezTo>
                  <a:cubicBezTo>
                    <a:pt x="40775" y="8942"/>
                    <a:pt x="62363" y="0"/>
                    <a:pt x="84872" y="0"/>
                  </a:cubicBezTo>
                  <a:close/>
                </a:path>
              </a:pathLst>
            </a:custGeom>
            <a:solidFill>
              <a:srgbClr val="F7BC1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28575"/>
              <a:ext cx="2402459" cy="2090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6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959166">
            <a:off x="-2547735" y="6554235"/>
            <a:ext cx="7167653" cy="5984990"/>
          </a:xfrm>
          <a:custGeom>
            <a:avLst/>
            <a:gdLst/>
            <a:ahLst/>
            <a:cxnLst/>
            <a:rect l="l" t="t" r="r" b="b"/>
            <a:pathLst>
              <a:path w="7167653" h="5984990">
                <a:moveTo>
                  <a:pt x="0" y="0"/>
                </a:moveTo>
                <a:lnTo>
                  <a:pt x="7167653" y="0"/>
                </a:lnTo>
                <a:lnTo>
                  <a:pt x="7167653" y="5984990"/>
                </a:lnTo>
                <a:lnTo>
                  <a:pt x="0" y="5984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4804304" y="698421"/>
            <a:ext cx="1781307" cy="178130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60725" y="86050"/>
                  </a:moveTo>
                  <a:lnTo>
                    <a:pt x="726750" y="152075"/>
                  </a:lnTo>
                  <a:cubicBezTo>
                    <a:pt x="781847" y="207172"/>
                    <a:pt x="812800" y="281900"/>
                    <a:pt x="812800" y="359819"/>
                  </a:cubicBezTo>
                  <a:lnTo>
                    <a:pt x="812800" y="452981"/>
                  </a:lnTo>
                  <a:cubicBezTo>
                    <a:pt x="812800" y="530900"/>
                    <a:pt x="781847" y="605628"/>
                    <a:pt x="726750" y="660725"/>
                  </a:cubicBezTo>
                  <a:lnTo>
                    <a:pt x="660725" y="726750"/>
                  </a:lnTo>
                  <a:cubicBezTo>
                    <a:pt x="605628" y="781847"/>
                    <a:pt x="530900" y="812800"/>
                    <a:pt x="452981" y="812800"/>
                  </a:cubicBezTo>
                  <a:lnTo>
                    <a:pt x="359819" y="812800"/>
                  </a:lnTo>
                  <a:cubicBezTo>
                    <a:pt x="281900" y="812800"/>
                    <a:pt x="207172" y="781847"/>
                    <a:pt x="152075" y="726750"/>
                  </a:cubicBezTo>
                  <a:lnTo>
                    <a:pt x="86050" y="660725"/>
                  </a:lnTo>
                  <a:cubicBezTo>
                    <a:pt x="30953" y="605628"/>
                    <a:pt x="0" y="530900"/>
                    <a:pt x="0" y="452981"/>
                  </a:cubicBezTo>
                  <a:lnTo>
                    <a:pt x="0" y="359819"/>
                  </a:lnTo>
                  <a:cubicBezTo>
                    <a:pt x="0" y="281900"/>
                    <a:pt x="30953" y="207172"/>
                    <a:pt x="86050" y="152075"/>
                  </a:cubicBezTo>
                  <a:lnTo>
                    <a:pt x="152075" y="86050"/>
                  </a:lnTo>
                  <a:cubicBezTo>
                    <a:pt x="207172" y="30953"/>
                    <a:pt x="281900" y="0"/>
                    <a:pt x="359819" y="0"/>
                  </a:cubicBezTo>
                  <a:lnTo>
                    <a:pt x="452981" y="0"/>
                  </a:lnTo>
                  <a:cubicBezTo>
                    <a:pt x="530900" y="0"/>
                    <a:pt x="605628" y="30953"/>
                    <a:pt x="660725" y="86050"/>
                  </a:cubicBezTo>
                  <a:close/>
                </a:path>
              </a:pathLst>
            </a:custGeom>
            <a:blipFill>
              <a:blip r:embed="rId3"/>
              <a:stretch>
                <a:fillRect l="-24906" r="-24906"/>
              </a:stretch>
            </a:blipFill>
            <a:ln w="95250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id="9" name="Freeform 9"/>
          <p:cNvSpPr/>
          <p:nvPr/>
        </p:nvSpPr>
        <p:spPr>
          <a:xfrm>
            <a:off x="16585611" y="8290612"/>
            <a:ext cx="2004196" cy="1059719"/>
          </a:xfrm>
          <a:custGeom>
            <a:avLst/>
            <a:gdLst/>
            <a:ahLst/>
            <a:cxnLst/>
            <a:rect l="l" t="t" r="r" b="b"/>
            <a:pathLst>
              <a:path w="2004196" h="1059719">
                <a:moveTo>
                  <a:pt x="0" y="0"/>
                </a:moveTo>
                <a:lnTo>
                  <a:pt x="2004196" y="0"/>
                </a:lnTo>
                <a:lnTo>
                  <a:pt x="2004196" y="1059719"/>
                </a:lnTo>
                <a:lnTo>
                  <a:pt x="0" y="10597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82504" y="8224"/>
            <a:ext cx="1495070" cy="805334"/>
          </a:xfrm>
          <a:custGeom>
            <a:avLst/>
            <a:gdLst/>
            <a:ahLst/>
            <a:cxnLst/>
            <a:rect l="l" t="t" r="r" b="b"/>
            <a:pathLst>
              <a:path w="1495070" h="805334">
                <a:moveTo>
                  <a:pt x="0" y="0"/>
                </a:moveTo>
                <a:lnTo>
                  <a:pt x="1495071" y="0"/>
                </a:lnTo>
                <a:lnTo>
                  <a:pt x="1495071" y="805334"/>
                </a:lnTo>
                <a:lnTo>
                  <a:pt x="0" y="8053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681" t="-29293" r="-20165" b="-40775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2114" y="8224"/>
            <a:ext cx="820391" cy="796725"/>
          </a:xfrm>
          <a:custGeom>
            <a:avLst/>
            <a:gdLst/>
            <a:ahLst/>
            <a:cxnLst/>
            <a:rect l="l" t="t" r="r" b="b"/>
            <a:pathLst>
              <a:path w="820391" h="796725">
                <a:moveTo>
                  <a:pt x="0" y="0"/>
                </a:moveTo>
                <a:lnTo>
                  <a:pt x="820390" y="0"/>
                </a:lnTo>
                <a:lnTo>
                  <a:pt x="820390" y="796726"/>
                </a:lnTo>
                <a:lnTo>
                  <a:pt x="0" y="7967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57926" t="-117052" r="-67541" b="-134872"/>
            </a:stretch>
          </a:blipFill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1411" y="2557618"/>
            <a:ext cx="1260454" cy="886656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3227381" y="7324408"/>
            <a:ext cx="5327832" cy="1711566"/>
          </a:xfrm>
          <a:custGeom>
            <a:avLst/>
            <a:gdLst/>
            <a:ahLst/>
            <a:cxnLst/>
            <a:rect l="l" t="t" r="r" b="b"/>
            <a:pathLst>
              <a:path w="5327832" h="1711566">
                <a:moveTo>
                  <a:pt x="0" y="0"/>
                </a:moveTo>
                <a:lnTo>
                  <a:pt x="5327832" y="0"/>
                </a:lnTo>
                <a:lnTo>
                  <a:pt x="5327832" y="1711566"/>
                </a:lnTo>
                <a:lnTo>
                  <a:pt x="0" y="17115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2434138" y="4591592"/>
            <a:ext cx="2648780" cy="2125843"/>
            <a:chOff x="0" y="0"/>
            <a:chExt cx="697621" cy="55989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97621" cy="559893"/>
            </a:xfrm>
            <a:custGeom>
              <a:avLst/>
              <a:gdLst/>
              <a:ahLst/>
              <a:cxnLst/>
              <a:rect l="l" t="t" r="r" b="b"/>
              <a:pathLst>
                <a:path w="697621" h="559893">
                  <a:moveTo>
                    <a:pt x="0" y="0"/>
                  </a:moveTo>
                  <a:lnTo>
                    <a:pt x="697621" y="0"/>
                  </a:lnTo>
                  <a:lnTo>
                    <a:pt x="697621" y="559893"/>
                  </a:lnTo>
                  <a:lnTo>
                    <a:pt x="0" y="559893"/>
                  </a:lnTo>
                  <a:close/>
                </a:path>
              </a:pathLst>
            </a:custGeom>
            <a:solidFill>
              <a:srgbClr val="0385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697621" cy="6170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r>
                <a:rPr lang="en-US" sz="25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PROGRAM RESONA SAINTEK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882504" y="1489393"/>
            <a:ext cx="1004458" cy="857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90"/>
              </a:lnSpc>
            </a:pPr>
            <a:r>
              <a:rPr lang="en-US" sz="5670" b="1" spc="-306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04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082919" y="1097775"/>
            <a:ext cx="9001496" cy="687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4038" b="1" spc="-250">
                <a:solidFill>
                  <a:srgbClr val="134293"/>
                </a:solidFill>
                <a:latin typeface="Garet Bold"/>
                <a:ea typeface="Garet Bold"/>
                <a:cs typeface="Garet Bold"/>
                <a:sym typeface="Garet Bold"/>
              </a:rPr>
              <a:t>STRATEGI MENGATASI WEAKNESS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72309" y="2422578"/>
            <a:ext cx="6114140" cy="1099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2"/>
              </a:lnSpc>
            </a:pPr>
            <a:r>
              <a:rPr lang="en-US" sz="320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Hasil Riset yang belum dihilirisasi dan komersialisasi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765472" y="2693406"/>
            <a:ext cx="10094288" cy="905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52"/>
              </a:lnSpc>
            </a:pPr>
            <a:r>
              <a:rPr lang="en-US" sz="260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Kolaborasi dengan unit BPU, Humas untuk meningkatkan promosi dan komersialisasi hasil riset dan inovasi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6441081" y="4576149"/>
            <a:ext cx="2648780" cy="2125843"/>
            <a:chOff x="0" y="0"/>
            <a:chExt cx="697621" cy="55989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97621" cy="559893"/>
            </a:xfrm>
            <a:custGeom>
              <a:avLst/>
              <a:gdLst/>
              <a:ahLst/>
              <a:cxnLst/>
              <a:rect l="l" t="t" r="r" b="b"/>
              <a:pathLst>
                <a:path w="697621" h="559893">
                  <a:moveTo>
                    <a:pt x="0" y="0"/>
                  </a:moveTo>
                  <a:lnTo>
                    <a:pt x="697621" y="0"/>
                  </a:lnTo>
                  <a:lnTo>
                    <a:pt x="697621" y="559893"/>
                  </a:lnTo>
                  <a:lnTo>
                    <a:pt x="0" y="559893"/>
                  </a:lnTo>
                  <a:close/>
                </a:path>
              </a:pathLst>
            </a:custGeom>
            <a:solidFill>
              <a:srgbClr val="0385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57150"/>
              <a:ext cx="697621" cy="6170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r>
                <a:rPr lang="en-US" sz="25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PROGRAM SEMESTA SINAR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683465" y="4576149"/>
            <a:ext cx="2648780" cy="2156728"/>
            <a:chOff x="0" y="0"/>
            <a:chExt cx="697621" cy="56802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97621" cy="568027"/>
            </a:xfrm>
            <a:custGeom>
              <a:avLst/>
              <a:gdLst/>
              <a:ahLst/>
              <a:cxnLst/>
              <a:rect l="l" t="t" r="r" b="b"/>
              <a:pathLst>
                <a:path w="697621" h="568027">
                  <a:moveTo>
                    <a:pt x="0" y="0"/>
                  </a:moveTo>
                  <a:lnTo>
                    <a:pt x="697621" y="0"/>
                  </a:lnTo>
                  <a:lnTo>
                    <a:pt x="697621" y="568027"/>
                  </a:lnTo>
                  <a:lnTo>
                    <a:pt x="0" y="568027"/>
                  </a:lnTo>
                  <a:close/>
                </a:path>
              </a:pathLst>
            </a:custGeom>
            <a:solidFill>
              <a:srgbClr val="0385FF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57150"/>
              <a:ext cx="697621" cy="6251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r>
                <a:rPr lang="en-US" sz="25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PAMERAN HASIL RISET &amp; INOVASI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2408F">
                <a:alpha val="100000"/>
              </a:srgbClr>
            </a:gs>
            <a:gs pos="100000">
              <a:srgbClr val="2968D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4743" y="331840"/>
            <a:ext cx="4569815" cy="2736868"/>
          </a:xfrm>
          <a:custGeom>
            <a:avLst/>
            <a:gdLst/>
            <a:ahLst/>
            <a:cxnLst/>
            <a:rect l="l" t="t" r="r" b="b"/>
            <a:pathLst>
              <a:path w="4569815" h="2736868">
                <a:moveTo>
                  <a:pt x="0" y="0"/>
                </a:moveTo>
                <a:lnTo>
                  <a:pt x="4569816" y="0"/>
                </a:lnTo>
                <a:lnTo>
                  <a:pt x="4569816" y="2736867"/>
                </a:lnTo>
                <a:lnTo>
                  <a:pt x="0" y="27368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661" t="-70185" r="-83811" b="-7018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21151" y="3659576"/>
            <a:ext cx="6346697" cy="3652010"/>
          </a:xfrm>
          <a:custGeom>
            <a:avLst/>
            <a:gdLst/>
            <a:ahLst/>
            <a:cxnLst/>
            <a:rect l="l" t="t" r="r" b="b"/>
            <a:pathLst>
              <a:path w="6346697" h="3652010">
                <a:moveTo>
                  <a:pt x="0" y="0"/>
                </a:moveTo>
                <a:lnTo>
                  <a:pt x="6346697" y="0"/>
                </a:lnTo>
                <a:lnTo>
                  <a:pt x="6346697" y="3652010"/>
                </a:lnTo>
                <a:lnTo>
                  <a:pt x="0" y="36520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4382" t="-100487" r="-90802" b="-5388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14440" y="458235"/>
            <a:ext cx="4777928" cy="3167390"/>
          </a:xfrm>
          <a:custGeom>
            <a:avLst/>
            <a:gdLst/>
            <a:ahLst/>
            <a:cxnLst/>
            <a:rect l="l" t="t" r="r" b="b"/>
            <a:pathLst>
              <a:path w="4777928" h="3167390">
                <a:moveTo>
                  <a:pt x="0" y="0"/>
                </a:moveTo>
                <a:lnTo>
                  <a:pt x="4777927" y="0"/>
                </a:lnTo>
                <a:lnTo>
                  <a:pt x="4777927" y="3167390"/>
                </a:lnTo>
                <a:lnTo>
                  <a:pt x="0" y="31673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9070" t="-69069" r="-87380" b="-5296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67669" y="4047609"/>
            <a:ext cx="5043964" cy="2875945"/>
          </a:xfrm>
          <a:custGeom>
            <a:avLst/>
            <a:gdLst/>
            <a:ahLst/>
            <a:cxnLst/>
            <a:rect l="l" t="t" r="r" b="b"/>
            <a:pathLst>
              <a:path w="5043964" h="2875945">
                <a:moveTo>
                  <a:pt x="0" y="0"/>
                </a:moveTo>
                <a:lnTo>
                  <a:pt x="5043964" y="0"/>
                </a:lnTo>
                <a:lnTo>
                  <a:pt x="5043964" y="2875945"/>
                </a:lnTo>
                <a:lnTo>
                  <a:pt x="0" y="28759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6202" t="-58847" r="-40588" b="-4269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380973" y="4325029"/>
            <a:ext cx="4844860" cy="3097171"/>
          </a:xfrm>
          <a:custGeom>
            <a:avLst/>
            <a:gdLst/>
            <a:ahLst/>
            <a:cxnLst/>
            <a:rect l="l" t="t" r="r" b="b"/>
            <a:pathLst>
              <a:path w="4844860" h="3097171">
                <a:moveTo>
                  <a:pt x="0" y="0"/>
                </a:moveTo>
                <a:lnTo>
                  <a:pt x="4844861" y="0"/>
                </a:lnTo>
                <a:lnTo>
                  <a:pt x="4844861" y="3097171"/>
                </a:lnTo>
                <a:lnTo>
                  <a:pt x="0" y="30971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1755" t="-51073" r="-52299" b="-3607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064557" y="7406836"/>
            <a:ext cx="4734247" cy="2654718"/>
          </a:xfrm>
          <a:custGeom>
            <a:avLst/>
            <a:gdLst/>
            <a:ahLst/>
            <a:cxnLst/>
            <a:rect l="l" t="t" r="r" b="b"/>
            <a:pathLst>
              <a:path w="4734247" h="2654718">
                <a:moveTo>
                  <a:pt x="0" y="0"/>
                </a:moveTo>
                <a:lnTo>
                  <a:pt x="4734247" y="0"/>
                </a:lnTo>
                <a:lnTo>
                  <a:pt x="4734247" y="2654718"/>
                </a:lnTo>
                <a:lnTo>
                  <a:pt x="0" y="26547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8385" t="-61670" r="-39970" b="-5666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466677" y="523785"/>
            <a:ext cx="4655644" cy="3036290"/>
          </a:xfrm>
          <a:custGeom>
            <a:avLst/>
            <a:gdLst/>
            <a:ahLst/>
            <a:cxnLst/>
            <a:rect l="l" t="t" r="r" b="b"/>
            <a:pathLst>
              <a:path w="4655644" h="3036290">
                <a:moveTo>
                  <a:pt x="0" y="0"/>
                </a:moveTo>
                <a:lnTo>
                  <a:pt x="4655644" y="0"/>
                </a:lnTo>
                <a:lnTo>
                  <a:pt x="4655644" y="3036290"/>
                </a:lnTo>
                <a:lnTo>
                  <a:pt x="0" y="30362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1106" t="-41668" r="-44146" b="-3300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29232" y="7382066"/>
            <a:ext cx="4482401" cy="2704259"/>
          </a:xfrm>
          <a:custGeom>
            <a:avLst/>
            <a:gdLst/>
            <a:ahLst/>
            <a:cxnLst/>
            <a:rect l="l" t="t" r="r" b="b"/>
            <a:pathLst>
              <a:path w="4482401" h="2704259">
                <a:moveTo>
                  <a:pt x="0" y="0"/>
                </a:moveTo>
                <a:lnTo>
                  <a:pt x="4482401" y="0"/>
                </a:lnTo>
                <a:lnTo>
                  <a:pt x="4482401" y="2704259"/>
                </a:lnTo>
                <a:lnTo>
                  <a:pt x="0" y="27042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9068" t="-48974" r="-27494" b="-3047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643691" y="7634421"/>
            <a:ext cx="4965433" cy="2427133"/>
          </a:xfrm>
          <a:custGeom>
            <a:avLst/>
            <a:gdLst/>
            <a:ahLst/>
            <a:cxnLst/>
            <a:rect l="l" t="t" r="r" b="b"/>
            <a:pathLst>
              <a:path w="4965433" h="2427133">
                <a:moveTo>
                  <a:pt x="0" y="0"/>
                </a:moveTo>
                <a:lnTo>
                  <a:pt x="4965433" y="0"/>
                </a:lnTo>
                <a:lnTo>
                  <a:pt x="4965433" y="2427133"/>
                </a:lnTo>
                <a:lnTo>
                  <a:pt x="0" y="24271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3337" t="-54581" r="-27066" b="-45420"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2408F">
                <a:alpha val="100000"/>
              </a:srgbClr>
            </a:gs>
            <a:gs pos="100000">
              <a:srgbClr val="2968D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959166">
            <a:off x="15143188" y="-1391278"/>
            <a:ext cx="5865864" cy="4897997"/>
          </a:xfrm>
          <a:custGeom>
            <a:avLst/>
            <a:gdLst/>
            <a:ahLst/>
            <a:cxnLst/>
            <a:rect l="l" t="t" r="r" b="b"/>
            <a:pathLst>
              <a:path w="5865864" h="4897997">
                <a:moveTo>
                  <a:pt x="0" y="0"/>
                </a:moveTo>
                <a:lnTo>
                  <a:pt x="5865864" y="0"/>
                </a:lnTo>
                <a:lnTo>
                  <a:pt x="5865864" y="4897997"/>
                </a:lnTo>
                <a:lnTo>
                  <a:pt x="0" y="48979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642083" y="1028700"/>
            <a:ext cx="9121838" cy="902337"/>
            <a:chOff x="0" y="0"/>
            <a:chExt cx="2402459" cy="2376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02459" cy="237653"/>
            </a:xfrm>
            <a:custGeom>
              <a:avLst/>
              <a:gdLst/>
              <a:ahLst/>
              <a:cxnLst/>
              <a:rect l="l" t="t" r="r" b="b"/>
              <a:pathLst>
                <a:path w="2402459" h="237653">
                  <a:moveTo>
                    <a:pt x="84872" y="0"/>
                  </a:moveTo>
                  <a:lnTo>
                    <a:pt x="2317587" y="0"/>
                  </a:lnTo>
                  <a:cubicBezTo>
                    <a:pt x="2340097" y="0"/>
                    <a:pt x="2361684" y="8942"/>
                    <a:pt x="2377601" y="24859"/>
                  </a:cubicBezTo>
                  <a:cubicBezTo>
                    <a:pt x="2393517" y="40775"/>
                    <a:pt x="2402459" y="62363"/>
                    <a:pt x="2402459" y="84872"/>
                  </a:cubicBezTo>
                  <a:lnTo>
                    <a:pt x="2402459" y="152780"/>
                  </a:lnTo>
                  <a:cubicBezTo>
                    <a:pt x="2402459" y="175290"/>
                    <a:pt x="2393517" y="196877"/>
                    <a:pt x="2377601" y="212794"/>
                  </a:cubicBezTo>
                  <a:cubicBezTo>
                    <a:pt x="2361684" y="228711"/>
                    <a:pt x="2340097" y="237653"/>
                    <a:pt x="2317587" y="237653"/>
                  </a:cubicBezTo>
                  <a:lnTo>
                    <a:pt x="84872" y="237653"/>
                  </a:lnTo>
                  <a:cubicBezTo>
                    <a:pt x="62363" y="237653"/>
                    <a:pt x="40775" y="228711"/>
                    <a:pt x="24859" y="212794"/>
                  </a:cubicBezTo>
                  <a:cubicBezTo>
                    <a:pt x="8942" y="196877"/>
                    <a:pt x="0" y="175290"/>
                    <a:pt x="0" y="152780"/>
                  </a:cubicBezTo>
                  <a:lnTo>
                    <a:pt x="0" y="84872"/>
                  </a:lnTo>
                  <a:cubicBezTo>
                    <a:pt x="0" y="62363"/>
                    <a:pt x="8942" y="40775"/>
                    <a:pt x="24859" y="24859"/>
                  </a:cubicBezTo>
                  <a:cubicBezTo>
                    <a:pt x="40775" y="8942"/>
                    <a:pt x="62363" y="0"/>
                    <a:pt x="84872" y="0"/>
                  </a:cubicBezTo>
                  <a:close/>
                </a:path>
              </a:pathLst>
            </a:custGeom>
            <a:solidFill>
              <a:srgbClr val="F7BC1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28575"/>
              <a:ext cx="2402459" cy="2090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6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959166">
            <a:off x="-2547735" y="6554235"/>
            <a:ext cx="7167653" cy="5984990"/>
          </a:xfrm>
          <a:custGeom>
            <a:avLst/>
            <a:gdLst/>
            <a:ahLst/>
            <a:cxnLst/>
            <a:rect l="l" t="t" r="r" b="b"/>
            <a:pathLst>
              <a:path w="7167653" h="5984990">
                <a:moveTo>
                  <a:pt x="0" y="0"/>
                </a:moveTo>
                <a:lnTo>
                  <a:pt x="7167653" y="0"/>
                </a:lnTo>
                <a:lnTo>
                  <a:pt x="7167653" y="5984990"/>
                </a:lnTo>
                <a:lnTo>
                  <a:pt x="0" y="5984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4804304" y="698421"/>
            <a:ext cx="1781307" cy="178130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60725" y="86050"/>
                  </a:moveTo>
                  <a:lnTo>
                    <a:pt x="726750" y="152075"/>
                  </a:lnTo>
                  <a:cubicBezTo>
                    <a:pt x="781847" y="207172"/>
                    <a:pt x="812800" y="281900"/>
                    <a:pt x="812800" y="359819"/>
                  </a:cubicBezTo>
                  <a:lnTo>
                    <a:pt x="812800" y="452981"/>
                  </a:lnTo>
                  <a:cubicBezTo>
                    <a:pt x="812800" y="530900"/>
                    <a:pt x="781847" y="605628"/>
                    <a:pt x="726750" y="660725"/>
                  </a:cubicBezTo>
                  <a:lnTo>
                    <a:pt x="660725" y="726750"/>
                  </a:lnTo>
                  <a:cubicBezTo>
                    <a:pt x="605628" y="781847"/>
                    <a:pt x="530900" y="812800"/>
                    <a:pt x="452981" y="812800"/>
                  </a:cubicBezTo>
                  <a:lnTo>
                    <a:pt x="359819" y="812800"/>
                  </a:lnTo>
                  <a:cubicBezTo>
                    <a:pt x="281900" y="812800"/>
                    <a:pt x="207172" y="781847"/>
                    <a:pt x="152075" y="726750"/>
                  </a:cubicBezTo>
                  <a:lnTo>
                    <a:pt x="86050" y="660725"/>
                  </a:lnTo>
                  <a:cubicBezTo>
                    <a:pt x="30953" y="605628"/>
                    <a:pt x="0" y="530900"/>
                    <a:pt x="0" y="452981"/>
                  </a:cubicBezTo>
                  <a:lnTo>
                    <a:pt x="0" y="359819"/>
                  </a:lnTo>
                  <a:cubicBezTo>
                    <a:pt x="0" y="281900"/>
                    <a:pt x="30953" y="207172"/>
                    <a:pt x="86050" y="152075"/>
                  </a:cubicBezTo>
                  <a:lnTo>
                    <a:pt x="152075" y="86050"/>
                  </a:lnTo>
                  <a:cubicBezTo>
                    <a:pt x="207172" y="30953"/>
                    <a:pt x="281900" y="0"/>
                    <a:pt x="359819" y="0"/>
                  </a:cubicBezTo>
                  <a:lnTo>
                    <a:pt x="452981" y="0"/>
                  </a:lnTo>
                  <a:cubicBezTo>
                    <a:pt x="530900" y="0"/>
                    <a:pt x="605628" y="30953"/>
                    <a:pt x="660725" y="86050"/>
                  </a:cubicBezTo>
                  <a:close/>
                </a:path>
              </a:pathLst>
            </a:custGeom>
            <a:blipFill>
              <a:blip r:embed="rId3"/>
              <a:stretch>
                <a:fillRect l="-24906" r="-24906"/>
              </a:stretch>
            </a:blipFill>
            <a:ln w="95250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id="9" name="Freeform 9"/>
          <p:cNvSpPr/>
          <p:nvPr/>
        </p:nvSpPr>
        <p:spPr>
          <a:xfrm>
            <a:off x="16585611" y="8290612"/>
            <a:ext cx="2004196" cy="1059719"/>
          </a:xfrm>
          <a:custGeom>
            <a:avLst/>
            <a:gdLst/>
            <a:ahLst/>
            <a:cxnLst/>
            <a:rect l="l" t="t" r="r" b="b"/>
            <a:pathLst>
              <a:path w="2004196" h="1059719">
                <a:moveTo>
                  <a:pt x="0" y="0"/>
                </a:moveTo>
                <a:lnTo>
                  <a:pt x="2004196" y="0"/>
                </a:lnTo>
                <a:lnTo>
                  <a:pt x="2004196" y="1059719"/>
                </a:lnTo>
                <a:lnTo>
                  <a:pt x="0" y="10597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82504" y="8224"/>
            <a:ext cx="1495070" cy="805334"/>
          </a:xfrm>
          <a:custGeom>
            <a:avLst/>
            <a:gdLst/>
            <a:ahLst/>
            <a:cxnLst/>
            <a:rect l="l" t="t" r="r" b="b"/>
            <a:pathLst>
              <a:path w="1495070" h="805334">
                <a:moveTo>
                  <a:pt x="0" y="0"/>
                </a:moveTo>
                <a:lnTo>
                  <a:pt x="1495071" y="0"/>
                </a:lnTo>
                <a:lnTo>
                  <a:pt x="1495071" y="805334"/>
                </a:lnTo>
                <a:lnTo>
                  <a:pt x="0" y="8053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681" t="-29293" r="-20165" b="-40775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2114" y="8224"/>
            <a:ext cx="820391" cy="796725"/>
          </a:xfrm>
          <a:custGeom>
            <a:avLst/>
            <a:gdLst/>
            <a:ahLst/>
            <a:cxnLst/>
            <a:rect l="l" t="t" r="r" b="b"/>
            <a:pathLst>
              <a:path w="820391" h="796725">
                <a:moveTo>
                  <a:pt x="0" y="0"/>
                </a:moveTo>
                <a:lnTo>
                  <a:pt x="820390" y="0"/>
                </a:lnTo>
                <a:lnTo>
                  <a:pt x="820390" y="796726"/>
                </a:lnTo>
                <a:lnTo>
                  <a:pt x="0" y="7967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57926" t="-117052" r="-67541" b="-134872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72309" y="2422578"/>
            <a:ext cx="6114140" cy="1661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2"/>
              </a:lnSpc>
            </a:pPr>
            <a:r>
              <a:rPr lang="en-US" sz="320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Jumlah Jurnal terindek SINTA dan bereputasi Internasional masih terbatas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0807" y="2715733"/>
            <a:ext cx="1260454" cy="886656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>
            <a:off x="62114" y="4981190"/>
            <a:ext cx="5547511" cy="2713237"/>
          </a:xfrm>
          <a:custGeom>
            <a:avLst/>
            <a:gdLst/>
            <a:ahLst/>
            <a:cxnLst/>
            <a:rect l="l" t="t" r="r" b="b"/>
            <a:pathLst>
              <a:path w="5547511" h="2713237">
                <a:moveTo>
                  <a:pt x="0" y="0"/>
                </a:moveTo>
                <a:lnTo>
                  <a:pt x="5547511" y="0"/>
                </a:lnTo>
                <a:lnTo>
                  <a:pt x="5547511" y="2713238"/>
                </a:lnTo>
                <a:lnTo>
                  <a:pt x="0" y="27132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882504" y="1489393"/>
            <a:ext cx="1004458" cy="857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90"/>
              </a:lnSpc>
            </a:pPr>
            <a:r>
              <a:rPr lang="en-US" sz="5670" b="1" spc="-306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05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082919" y="1097775"/>
            <a:ext cx="9001496" cy="687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4038" b="1" spc="-250">
                <a:solidFill>
                  <a:srgbClr val="134293"/>
                </a:solidFill>
                <a:latin typeface="Garet Bold"/>
                <a:ea typeface="Garet Bold"/>
                <a:cs typeface="Garet Bold"/>
                <a:sym typeface="Garet Bold"/>
              </a:rPr>
              <a:t>STRATEGI MENGATASI WEAKNESS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721226" y="2422578"/>
            <a:ext cx="10094288" cy="1819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52"/>
              </a:lnSpc>
            </a:pPr>
            <a:r>
              <a:rPr lang="en-US" sz="260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Diterbitkan SK Pengelolaan Jurnal di Unsoed dibawah koordinasi Rumah Jurnal LPPM, meski pengelolaan masih di fakultas masing2 untuk akselerasi peningkatan jumlah jurnal dan indeks SINTA dan bereputasi internasional.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583667" y="5417318"/>
            <a:ext cx="2968005" cy="2277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Study Banding :</a:t>
            </a:r>
          </a:p>
          <a:p>
            <a:pPr algn="ctr">
              <a:lnSpc>
                <a:spcPts val="3640"/>
              </a:lnSpc>
            </a:pPr>
            <a:r>
              <a:rPr lang="en-US" sz="26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UNNES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Dibawah LPPM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148 Jurnal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8 Terindeks Scopus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909395" y="5417318"/>
            <a:ext cx="2968005" cy="2277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Study Banding :</a:t>
            </a:r>
          </a:p>
          <a:p>
            <a:pPr algn="ctr">
              <a:lnSpc>
                <a:spcPts val="3640"/>
              </a:lnSpc>
            </a:pPr>
            <a:r>
              <a:rPr lang="en-US" sz="26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UNS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Dibawah LPPM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83 Jurnal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4 Terindeks Scopus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85129" y="5407793"/>
            <a:ext cx="3767212" cy="1725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b="1">
                <a:solidFill>
                  <a:srgbClr val="19191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Posisi UNSOED :</a:t>
            </a:r>
            <a:r>
              <a:rPr lang="en-US" sz="3300">
                <a:solidFill>
                  <a:srgbClr val="19191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191919"/>
                </a:solidFill>
                <a:latin typeface="Open Sans"/>
                <a:ea typeface="Open Sans"/>
                <a:cs typeface="Open Sans"/>
                <a:sym typeface="Open Sans"/>
              </a:rPr>
              <a:t>36 Jurnal</a:t>
            </a:r>
          </a:p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191919"/>
                </a:solidFill>
                <a:latin typeface="Open Sans"/>
                <a:ea typeface="Open Sans"/>
                <a:cs typeface="Open Sans"/>
                <a:sym typeface="Open Sans"/>
              </a:rPr>
              <a:t>2 Terindeks Scopus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2408F">
                <a:alpha val="100000"/>
              </a:srgbClr>
            </a:gs>
            <a:gs pos="100000">
              <a:srgbClr val="2968D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959166">
            <a:off x="15143188" y="-1391278"/>
            <a:ext cx="5865864" cy="4897997"/>
          </a:xfrm>
          <a:custGeom>
            <a:avLst/>
            <a:gdLst/>
            <a:ahLst/>
            <a:cxnLst/>
            <a:rect l="l" t="t" r="r" b="b"/>
            <a:pathLst>
              <a:path w="5865864" h="4897997">
                <a:moveTo>
                  <a:pt x="0" y="0"/>
                </a:moveTo>
                <a:lnTo>
                  <a:pt x="5865864" y="0"/>
                </a:lnTo>
                <a:lnTo>
                  <a:pt x="5865864" y="4897997"/>
                </a:lnTo>
                <a:lnTo>
                  <a:pt x="0" y="48979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642083" y="1028700"/>
            <a:ext cx="9121838" cy="902337"/>
            <a:chOff x="0" y="0"/>
            <a:chExt cx="2402459" cy="2376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02459" cy="237653"/>
            </a:xfrm>
            <a:custGeom>
              <a:avLst/>
              <a:gdLst/>
              <a:ahLst/>
              <a:cxnLst/>
              <a:rect l="l" t="t" r="r" b="b"/>
              <a:pathLst>
                <a:path w="2402459" h="237653">
                  <a:moveTo>
                    <a:pt x="84872" y="0"/>
                  </a:moveTo>
                  <a:lnTo>
                    <a:pt x="2317587" y="0"/>
                  </a:lnTo>
                  <a:cubicBezTo>
                    <a:pt x="2340097" y="0"/>
                    <a:pt x="2361684" y="8942"/>
                    <a:pt x="2377601" y="24859"/>
                  </a:cubicBezTo>
                  <a:cubicBezTo>
                    <a:pt x="2393517" y="40775"/>
                    <a:pt x="2402459" y="62363"/>
                    <a:pt x="2402459" y="84872"/>
                  </a:cubicBezTo>
                  <a:lnTo>
                    <a:pt x="2402459" y="152780"/>
                  </a:lnTo>
                  <a:cubicBezTo>
                    <a:pt x="2402459" y="175290"/>
                    <a:pt x="2393517" y="196877"/>
                    <a:pt x="2377601" y="212794"/>
                  </a:cubicBezTo>
                  <a:cubicBezTo>
                    <a:pt x="2361684" y="228711"/>
                    <a:pt x="2340097" y="237653"/>
                    <a:pt x="2317587" y="237653"/>
                  </a:cubicBezTo>
                  <a:lnTo>
                    <a:pt x="84872" y="237653"/>
                  </a:lnTo>
                  <a:cubicBezTo>
                    <a:pt x="62363" y="237653"/>
                    <a:pt x="40775" y="228711"/>
                    <a:pt x="24859" y="212794"/>
                  </a:cubicBezTo>
                  <a:cubicBezTo>
                    <a:pt x="8942" y="196877"/>
                    <a:pt x="0" y="175290"/>
                    <a:pt x="0" y="152780"/>
                  </a:cubicBezTo>
                  <a:lnTo>
                    <a:pt x="0" y="84872"/>
                  </a:lnTo>
                  <a:cubicBezTo>
                    <a:pt x="0" y="62363"/>
                    <a:pt x="8942" y="40775"/>
                    <a:pt x="24859" y="24859"/>
                  </a:cubicBezTo>
                  <a:cubicBezTo>
                    <a:pt x="40775" y="8942"/>
                    <a:pt x="62363" y="0"/>
                    <a:pt x="84872" y="0"/>
                  </a:cubicBezTo>
                  <a:close/>
                </a:path>
              </a:pathLst>
            </a:custGeom>
            <a:solidFill>
              <a:srgbClr val="F7BC1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28575"/>
              <a:ext cx="2402459" cy="2090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6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959166">
            <a:off x="-2547735" y="6554235"/>
            <a:ext cx="7167653" cy="5984990"/>
          </a:xfrm>
          <a:custGeom>
            <a:avLst/>
            <a:gdLst/>
            <a:ahLst/>
            <a:cxnLst/>
            <a:rect l="l" t="t" r="r" b="b"/>
            <a:pathLst>
              <a:path w="7167653" h="5984990">
                <a:moveTo>
                  <a:pt x="0" y="0"/>
                </a:moveTo>
                <a:lnTo>
                  <a:pt x="7167653" y="0"/>
                </a:lnTo>
                <a:lnTo>
                  <a:pt x="7167653" y="5984990"/>
                </a:lnTo>
                <a:lnTo>
                  <a:pt x="0" y="5984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4804304" y="698421"/>
            <a:ext cx="1781307" cy="178130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60725" y="86050"/>
                  </a:moveTo>
                  <a:lnTo>
                    <a:pt x="726750" y="152075"/>
                  </a:lnTo>
                  <a:cubicBezTo>
                    <a:pt x="781847" y="207172"/>
                    <a:pt x="812800" y="281900"/>
                    <a:pt x="812800" y="359819"/>
                  </a:cubicBezTo>
                  <a:lnTo>
                    <a:pt x="812800" y="452981"/>
                  </a:lnTo>
                  <a:cubicBezTo>
                    <a:pt x="812800" y="530900"/>
                    <a:pt x="781847" y="605628"/>
                    <a:pt x="726750" y="660725"/>
                  </a:cubicBezTo>
                  <a:lnTo>
                    <a:pt x="660725" y="726750"/>
                  </a:lnTo>
                  <a:cubicBezTo>
                    <a:pt x="605628" y="781847"/>
                    <a:pt x="530900" y="812800"/>
                    <a:pt x="452981" y="812800"/>
                  </a:cubicBezTo>
                  <a:lnTo>
                    <a:pt x="359819" y="812800"/>
                  </a:lnTo>
                  <a:cubicBezTo>
                    <a:pt x="281900" y="812800"/>
                    <a:pt x="207172" y="781847"/>
                    <a:pt x="152075" y="726750"/>
                  </a:cubicBezTo>
                  <a:lnTo>
                    <a:pt x="86050" y="660725"/>
                  </a:lnTo>
                  <a:cubicBezTo>
                    <a:pt x="30953" y="605628"/>
                    <a:pt x="0" y="530900"/>
                    <a:pt x="0" y="452981"/>
                  </a:cubicBezTo>
                  <a:lnTo>
                    <a:pt x="0" y="359819"/>
                  </a:lnTo>
                  <a:cubicBezTo>
                    <a:pt x="0" y="281900"/>
                    <a:pt x="30953" y="207172"/>
                    <a:pt x="86050" y="152075"/>
                  </a:cubicBezTo>
                  <a:lnTo>
                    <a:pt x="152075" y="86050"/>
                  </a:lnTo>
                  <a:cubicBezTo>
                    <a:pt x="207172" y="30953"/>
                    <a:pt x="281900" y="0"/>
                    <a:pt x="359819" y="0"/>
                  </a:cubicBezTo>
                  <a:lnTo>
                    <a:pt x="452981" y="0"/>
                  </a:lnTo>
                  <a:cubicBezTo>
                    <a:pt x="530900" y="0"/>
                    <a:pt x="605628" y="30953"/>
                    <a:pt x="660725" y="86050"/>
                  </a:cubicBezTo>
                  <a:close/>
                </a:path>
              </a:pathLst>
            </a:custGeom>
            <a:blipFill>
              <a:blip r:embed="rId3"/>
              <a:stretch>
                <a:fillRect l="-24906" r="-24906"/>
              </a:stretch>
            </a:blipFill>
            <a:ln w="95250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id="9" name="Freeform 9"/>
          <p:cNvSpPr/>
          <p:nvPr/>
        </p:nvSpPr>
        <p:spPr>
          <a:xfrm>
            <a:off x="882504" y="8224"/>
            <a:ext cx="1495070" cy="805334"/>
          </a:xfrm>
          <a:custGeom>
            <a:avLst/>
            <a:gdLst/>
            <a:ahLst/>
            <a:cxnLst/>
            <a:rect l="l" t="t" r="r" b="b"/>
            <a:pathLst>
              <a:path w="1495070" h="805334">
                <a:moveTo>
                  <a:pt x="0" y="0"/>
                </a:moveTo>
                <a:lnTo>
                  <a:pt x="1495071" y="0"/>
                </a:lnTo>
                <a:lnTo>
                  <a:pt x="1495071" y="805334"/>
                </a:lnTo>
                <a:lnTo>
                  <a:pt x="0" y="8053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681" t="-29293" r="-20165" b="-40775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114" y="8224"/>
            <a:ext cx="820391" cy="796725"/>
          </a:xfrm>
          <a:custGeom>
            <a:avLst/>
            <a:gdLst/>
            <a:ahLst/>
            <a:cxnLst/>
            <a:rect l="l" t="t" r="r" b="b"/>
            <a:pathLst>
              <a:path w="820391" h="796725">
                <a:moveTo>
                  <a:pt x="0" y="0"/>
                </a:moveTo>
                <a:lnTo>
                  <a:pt x="820390" y="0"/>
                </a:lnTo>
                <a:lnTo>
                  <a:pt x="820390" y="796726"/>
                </a:lnTo>
                <a:lnTo>
                  <a:pt x="0" y="7967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57926" t="-117052" r="-67541" b="-134872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72309" y="2674356"/>
            <a:ext cx="6114140" cy="1490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32"/>
              </a:lnSpc>
            </a:pPr>
            <a:r>
              <a:rPr lang="en-US" sz="430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Belum ada PUI di Unsoed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1282" y="2676211"/>
            <a:ext cx="1260454" cy="88665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7981832" y="2573933"/>
            <a:ext cx="10094288" cy="6954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32"/>
              </a:lnSpc>
            </a:pPr>
            <a:r>
              <a:rPr lang="en-US" sz="330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Membina dan mengkoordinasi pengelolaan seluruh Pusat Kajian /Pusat Riset di bawah LPPM menjadi PUI sebagai sumber RGU.</a:t>
            </a:r>
          </a:p>
          <a:p>
            <a:pPr algn="l">
              <a:lnSpc>
                <a:spcPts val="4632"/>
              </a:lnSpc>
            </a:pPr>
            <a:endParaRPr lang="en-US" sz="3309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marL="714457" lvl="1" indent="-357228" algn="l">
              <a:lnSpc>
                <a:spcPts val="4632"/>
              </a:lnSpc>
              <a:buFont typeface="Arial"/>
              <a:buChar char="•"/>
            </a:pPr>
            <a:r>
              <a:rPr lang="en-US" sz="330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LPPM membina, mendampingi &amp; memonev seluruh Pusat kajian baik dibawah LPPM maupun fakultas meskipun pengelolaan di bawah fakultas masing2, lalu mengklusterisasi dan memberikan insentif sesuai klusterisasi.</a:t>
            </a:r>
          </a:p>
          <a:p>
            <a:pPr marL="714457" lvl="1" indent="-357228" algn="l">
              <a:lnSpc>
                <a:spcPts val="4632"/>
              </a:lnSpc>
              <a:buFont typeface="Arial"/>
              <a:buChar char="•"/>
            </a:pPr>
            <a:r>
              <a:rPr lang="en-US" sz="330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Membuat Peraturan Rektor terkait PUI.</a:t>
            </a:r>
          </a:p>
          <a:p>
            <a:pPr algn="l">
              <a:lnSpc>
                <a:spcPts val="4632"/>
              </a:lnSpc>
            </a:pPr>
            <a:endParaRPr lang="en-US" sz="3309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82504" y="1489393"/>
            <a:ext cx="1004458" cy="857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90"/>
              </a:lnSpc>
            </a:pPr>
            <a:r>
              <a:rPr lang="en-US" sz="5670" b="1" spc="-306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06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082919" y="1097775"/>
            <a:ext cx="9001496" cy="687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4038" b="1" spc="-250">
                <a:solidFill>
                  <a:srgbClr val="134293"/>
                </a:solidFill>
                <a:latin typeface="Garet Bold"/>
                <a:ea typeface="Garet Bold"/>
                <a:cs typeface="Garet Bold"/>
                <a:sym typeface="Garet Bold"/>
              </a:rPr>
              <a:t>STRATEGI MENGATASI WEAKNESS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35725" y="6702281"/>
            <a:ext cx="771999" cy="771999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5E7F5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-2221648" y="5143500"/>
            <a:ext cx="9152475" cy="8229600"/>
          </a:xfrm>
          <a:custGeom>
            <a:avLst/>
            <a:gdLst/>
            <a:ahLst/>
            <a:cxnLst/>
            <a:rect l="l" t="t" r="r" b="b"/>
            <a:pathLst>
              <a:path w="9152475" h="8229600">
                <a:moveTo>
                  <a:pt x="0" y="0"/>
                </a:moveTo>
                <a:lnTo>
                  <a:pt x="9152475" y="0"/>
                </a:lnTo>
                <a:lnTo>
                  <a:pt x="91524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346159" y="3695460"/>
            <a:ext cx="7401497" cy="82296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432000">
            <a:off x="4416227" y="-2152011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149178">
            <a:off x="15144750" y="8594576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470670" y="-5686232"/>
            <a:ext cx="7401497" cy="82296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014226" y="3644150"/>
            <a:ext cx="5371687" cy="5972688"/>
          </a:xfrm>
          <a:custGeom>
            <a:avLst/>
            <a:gdLst/>
            <a:ahLst/>
            <a:cxnLst/>
            <a:rect l="l" t="t" r="r" b="b"/>
            <a:pathLst>
              <a:path w="5371687" h="5972688">
                <a:moveTo>
                  <a:pt x="0" y="0"/>
                </a:moveTo>
                <a:lnTo>
                  <a:pt x="5371687" y="0"/>
                </a:lnTo>
                <a:lnTo>
                  <a:pt x="5371687" y="5972688"/>
                </a:lnTo>
                <a:lnTo>
                  <a:pt x="0" y="59726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941224" y="9481270"/>
            <a:ext cx="18288000" cy="805730"/>
            <a:chOff x="0" y="0"/>
            <a:chExt cx="4816593" cy="21220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212209"/>
            </a:xfrm>
            <a:custGeom>
              <a:avLst/>
              <a:gdLst/>
              <a:ahLst/>
              <a:cxnLst/>
              <a:rect l="l" t="t" r="r" b="b"/>
              <a:pathLst>
                <a:path w="4816592" h="212209">
                  <a:moveTo>
                    <a:pt x="0" y="0"/>
                  </a:moveTo>
                  <a:lnTo>
                    <a:pt x="4816592" y="0"/>
                  </a:lnTo>
                  <a:lnTo>
                    <a:pt x="4816592" y="212209"/>
                  </a:lnTo>
                  <a:lnTo>
                    <a:pt x="0" y="212209"/>
                  </a:lnTo>
                  <a:close/>
                </a:path>
              </a:pathLst>
            </a:custGeom>
            <a:solidFill>
              <a:srgbClr val="61A2CE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4816593" cy="259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r>
                <a:rPr lang="en-US" sz="2400">
                  <a:solidFill>
                    <a:srgbClr val="000000"/>
                  </a:solidFill>
                  <a:latin typeface="Magnolia Script"/>
                  <a:ea typeface="Magnolia Script"/>
                  <a:cs typeface="Magnolia Script"/>
                  <a:sym typeface="Magnolia Script"/>
                </a:rPr>
                <a:t>2026 : Pusat Unggulan Pemberdayaan Perdesaan &amp; Kearifan Lokal di tingkat ASEAN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0" y="9481270"/>
            <a:ext cx="4548753" cy="1215205"/>
            <a:chOff x="0" y="0"/>
            <a:chExt cx="1198025" cy="32005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98025" cy="320054"/>
            </a:xfrm>
            <a:custGeom>
              <a:avLst/>
              <a:gdLst/>
              <a:ahLst/>
              <a:cxnLst/>
              <a:rect l="l" t="t" r="r" b="b"/>
              <a:pathLst>
                <a:path w="1198025" h="320054">
                  <a:moveTo>
                    <a:pt x="0" y="0"/>
                  </a:moveTo>
                  <a:lnTo>
                    <a:pt x="1198025" y="0"/>
                  </a:lnTo>
                  <a:lnTo>
                    <a:pt x="1198025" y="320054"/>
                  </a:lnTo>
                  <a:lnTo>
                    <a:pt x="0" y="320054"/>
                  </a:ln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1198025" cy="377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r>
                <a:rPr lang="en-US" sz="25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https://lppm.unsoed.ac.id</a:t>
              </a:r>
            </a:p>
            <a:p>
              <a:pPr algn="ctr">
                <a:lnSpc>
                  <a:spcPts val="4900"/>
                </a:lnSpc>
              </a:pPr>
              <a:endParaRPr lang="en-US" sz="25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7190522" y="9481270"/>
            <a:ext cx="693189" cy="693189"/>
          </a:xfrm>
          <a:custGeom>
            <a:avLst/>
            <a:gdLst/>
            <a:ahLst/>
            <a:cxnLst/>
            <a:rect l="l" t="t" r="r" b="b"/>
            <a:pathLst>
              <a:path w="693189" h="693189">
                <a:moveTo>
                  <a:pt x="0" y="0"/>
                </a:moveTo>
                <a:lnTo>
                  <a:pt x="693189" y="0"/>
                </a:lnTo>
                <a:lnTo>
                  <a:pt x="693189" y="693189"/>
                </a:lnTo>
                <a:lnTo>
                  <a:pt x="0" y="6931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116093" y="5536377"/>
            <a:ext cx="4055813" cy="3954418"/>
          </a:xfrm>
          <a:custGeom>
            <a:avLst/>
            <a:gdLst/>
            <a:ahLst/>
            <a:cxnLst/>
            <a:rect l="l" t="t" r="r" b="b"/>
            <a:pathLst>
              <a:path w="4055813" h="3954418">
                <a:moveTo>
                  <a:pt x="0" y="0"/>
                </a:moveTo>
                <a:lnTo>
                  <a:pt x="4055814" y="0"/>
                </a:lnTo>
                <a:lnTo>
                  <a:pt x="4055814" y="3954418"/>
                </a:lnTo>
                <a:lnTo>
                  <a:pt x="0" y="39544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6850770" y="4664898"/>
            <a:ext cx="4586460" cy="861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5"/>
              </a:lnSpc>
              <a:spcBef>
                <a:spcPct val="0"/>
              </a:spcBef>
            </a:pPr>
            <a:r>
              <a:rPr lang="en-US" sz="5061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TERIMA KASIH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41224" y="9481270"/>
            <a:ext cx="18288000" cy="805730"/>
            <a:chOff x="0" y="0"/>
            <a:chExt cx="4816593" cy="212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12209"/>
            </a:xfrm>
            <a:custGeom>
              <a:avLst/>
              <a:gdLst/>
              <a:ahLst/>
              <a:cxnLst/>
              <a:rect l="l" t="t" r="r" b="b"/>
              <a:pathLst>
                <a:path w="4816592" h="212209">
                  <a:moveTo>
                    <a:pt x="0" y="0"/>
                  </a:moveTo>
                  <a:lnTo>
                    <a:pt x="4816592" y="0"/>
                  </a:lnTo>
                  <a:lnTo>
                    <a:pt x="4816592" y="212209"/>
                  </a:lnTo>
                  <a:lnTo>
                    <a:pt x="0" y="212209"/>
                  </a:lnTo>
                  <a:close/>
                </a:path>
              </a:pathLst>
            </a:custGeom>
            <a:solidFill>
              <a:srgbClr val="61A2C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59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r>
                <a:rPr lang="en-US" sz="2400">
                  <a:solidFill>
                    <a:srgbClr val="000000"/>
                  </a:solidFill>
                  <a:latin typeface="Magnolia Script"/>
                  <a:ea typeface="Magnolia Script"/>
                  <a:cs typeface="Magnolia Script"/>
                  <a:sym typeface="Magnolia Script"/>
                </a:rPr>
                <a:t>2026 : Pusat Unggulan Pemberdayaan Perdesaan &amp; Kearifan Lokal di tingkat ASEAN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481270"/>
            <a:ext cx="4548753" cy="1215205"/>
            <a:chOff x="0" y="0"/>
            <a:chExt cx="1198025" cy="3200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98025" cy="320054"/>
            </a:xfrm>
            <a:custGeom>
              <a:avLst/>
              <a:gdLst/>
              <a:ahLst/>
              <a:cxnLst/>
              <a:rect l="l" t="t" r="r" b="b"/>
              <a:pathLst>
                <a:path w="1198025" h="320054">
                  <a:moveTo>
                    <a:pt x="0" y="0"/>
                  </a:moveTo>
                  <a:lnTo>
                    <a:pt x="1198025" y="0"/>
                  </a:lnTo>
                  <a:lnTo>
                    <a:pt x="1198025" y="320054"/>
                  </a:lnTo>
                  <a:lnTo>
                    <a:pt x="0" y="320054"/>
                  </a:ln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198025" cy="377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r>
                <a:rPr lang="en-US" sz="25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https://lppm.unsoed.ac.id</a:t>
              </a:r>
            </a:p>
            <a:p>
              <a:pPr algn="ctr">
                <a:lnSpc>
                  <a:spcPts val="4900"/>
                </a:lnSpc>
              </a:pPr>
              <a:endParaRPr lang="en-US" sz="25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7190522" y="9481270"/>
            <a:ext cx="693189" cy="693189"/>
          </a:xfrm>
          <a:custGeom>
            <a:avLst/>
            <a:gdLst/>
            <a:ahLst/>
            <a:cxnLst/>
            <a:rect l="l" t="t" r="r" b="b"/>
            <a:pathLst>
              <a:path w="693189" h="693189">
                <a:moveTo>
                  <a:pt x="0" y="0"/>
                </a:moveTo>
                <a:lnTo>
                  <a:pt x="693189" y="0"/>
                </a:lnTo>
                <a:lnTo>
                  <a:pt x="693189" y="693189"/>
                </a:lnTo>
                <a:lnTo>
                  <a:pt x="0" y="693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2114" y="8224"/>
            <a:ext cx="820391" cy="796725"/>
          </a:xfrm>
          <a:custGeom>
            <a:avLst/>
            <a:gdLst/>
            <a:ahLst/>
            <a:cxnLst/>
            <a:rect l="l" t="t" r="r" b="b"/>
            <a:pathLst>
              <a:path w="820391" h="796725">
                <a:moveTo>
                  <a:pt x="0" y="0"/>
                </a:moveTo>
                <a:lnTo>
                  <a:pt x="820390" y="0"/>
                </a:lnTo>
                <a:lnTo>
                  <a:pt x="820390" y="796726"/>
                </a:lnTo>
                <a:lnTo>
                  <a:pt x="0" y="7967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7926" t="-117052" r="-67541" b="-13487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82504" y="8224"/>
            <a:ext cx="1495070" cy="805334"/>
          </a:xfrm>
          <a:custGeom>
            <a:avLst/>
            <a:gdLst/>
            <a:ahLst/>
            <a:cxnLst/>
            <a:rect l="l" t="t" r="r" b="b"/>
            <a:pathLst>
              <a:path w="1495070" h="805334">
                <a:moveTo>
                  <a:pt x="0" y="0"/>
                </a:moveTo>
                <a:lnTo>
                  <a:pt x="1495071" y="0"/>
                </a:lnTo>
                <a:lnTo>
                  <a:pt x="1495071" y="805334"/>
                </a:lnTo>
                <a:lnTo>
                  <a:pt x="0" y="8053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681" t="-29293" r="-20165" b="-40775"/>
            </a:stretch>
          </a:blipFill>
        </p:spPr>
      </p:sp>
      <p:graphicFrame>
        <p:nvGraphicFramePr>
          <p:cNvPr id="11" name="Object 11"/>
          <p:cNvGraphicFramePr/>
          <p:nvPr/>
        </p:nvGraphicFramePr>
        <p:xfrm>
          <a:off x="199536" y="1028700"/>
          <a:ext cx="9886950" cy="691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11861800" imgH="8890000" progId="Excel.Sheet.12">
                  <p:embed/>
                </p:oleObj>
              </mc:Choice>
              <mc:Fallback>
                <p:oleObj name="Worksheet" r:id="rId5" imgW="11861800" imgH="88900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9536" y="1028700"/>
                        <a:ext cx="9886950" cy="6915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2"/>
          <p:cNvGraphicFramePr/>
          <p:nvPr/>
        </p:nvGraphicFramePr>
        <p:xfrm>
          <a:off x="11943599" y="1028700"/>
          <a:ext cx="9886950" cy="691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11861800" imgH="8890000" progId="Excel.Sheet.12">
                  <p:embed/>
                </p:oleObj>
              </mc:Choice>
              <mc:Fallback>
                <p:oleObj name="Worksheet" r:id="rId7" imgW="11861800" imgH="88900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943599" y="1028700"/>
                        <a:ext cx="9886950" cy="6915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3"/>
          <p:cNvGraphicFramePr/>
          <p:nvPr/>
        </p:nvGraphicFramePr>
        <p:xfrm>
          <a:off x="5751204" y="1028700"/>
          <a:ext cx="10629900" cy="691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9" imgW="12750800" imgH="9029700" progId="Excel.Sheet.12">
                  <p:embed/>
                </p:oleObj>
              </mc:Choice>
              <mc:Fallback>
                <p:oleObj name="Worksheet" r:id="rId9" imgW="12750800" imgH="90297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751204" y="1028700"/>
                        <a:ext cx="10629900" cy="6915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4"/>
          <p:cNvSpPr txBox="1"/>
          <p:nvPr/>
        </p:nvSpPr>
        <p:spPr>
          <a:xfrm>
            <a:off x="3153070" y="124584"/>
            <a:ext cx="12792373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1">
                <a:solidFill>
                  <a:srgbClr val="A8835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PROGRES PENELITIAN PENDANAAN </a:t>
            </a:r>
            <a:r>
              <a:rPr lang="en-US" sz="4000" b="1">
                <a:solidFill>
                  <a:srgbClr val="F9A13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INTERNAL </a:t>
            </a:r>
            <a:r>
              <a:rPr lang="en-US" sz="4000" b="1">
                <a:solidFill>
                  <a:srgbClr val="A8835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BLU</a:t>
            </a:r>
          </a:p>
        </p:txBody>
      </p:sp>
      <p:sp>
        <p:nvSpPr>
          <p:cNvPr id="15" name="Freeform 15"/>
          <p:cNvSpPr/>
          <p:nvPr/>
        </p:nvSpPr>
        <p:spPr>
          <a:xfrm>
            <a:off x="831172" y="6924675"/>
            <a:ext cx="2504842" cy="2556595"/>
          </a:xfrm>
          <a:custGeom>
            <a:avLst/>
            <a:gdLst/>
            <a:ahLst/>
            <a:cxnLst/>
            <a:rect l="l" t="t" r="r" b="b"/>
            <a:pathLst>
              <a:path w="2504842" h="2556595">
                <a:moveTo>
                  <a:pt x="0" y="0"/>
                </a:moveTo>
                <a:lnTo>
                  <a:pt x="2504842" y="0"/>
                </a:lnTo>
                <a:lnTo>
                  <a:pt x="2504842" y="2556595"/>
                </a:lnTo>
                <a:lnTo>
                  <a:pt x="0" y="255659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792215">
            <a:off x="4060673" y="7318811"/>
            <a:ext cx="976160" cy="2427191"/>
          </a:xfrm>
          <a:custGeom>
            <a:avLst/>
            <a:gdLst/>
            <a:ahLst/>
            <a:cxnLst/>
            <a:rect l="l" t="t" r="r" b="b"/>
            <a:pathLst>
              <a:path w="976160" h="2427191">
                <a:moveTo>
                  <a:pt x="0" y="0"/>
                </a:moveTo>
                <a:lnTo>
                  <a:pt x="976160" y="0"/>
                </a:lnTo>
                <a:lnTo>
                  <a:pt x="976160" y="2427191"/>
                </a:lnTo>
                <a:lnTo>
                  <a:pt x="0" y="24271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824612" y="6181724"/>
            <a:ext cx="1258981" cy="523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2023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010316" y="6931127"/>
            <a:ext cx="1258981" cy="523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2024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849217" y="7534274"/>
            <a:ext cx="1258981" cy="523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2025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0" y="8032595"/>
            <a:ext cx="7432700" cy="905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b="1" dirty="0" err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Rincian</a:t>
            </a:r>
            <a:r>
              <a:rPr lang="en-US" sz="2600" b="1" dirty="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600" b="1" dirty="0" err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Anggaran</a:t>
            </a:r>
            <a:r>
              <a:rPr lang="en-US" sz="2600" b="1" dirty="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2026 : Rp. 17.642.500.000,00</a:t>
            </a:r>
          </a:p>
          <a:p>
            <a:pPr algn="ctr">
              <a:lnSpc>
                <a:spcPts val="3640"/>
              </a:lnSpc>
            </a:pPr>
            <a:r>
              <a:rPr lang="en-US" sz="2600" b="1" dirty="0" err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Kenaikan</a:t>
            </a:r>
            <a:r>
              <a:rPr lang="en-US" sz="2600" b="1" dirty="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Rp. 343.000.000,00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41224" y="9481270"/>
            <a:ext cx="18288000" cy="805730"/>
            <a:chOff x="0" y="0"/>
            <a:chExt cx="4816593" cy="212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12209"/>
            </a:xfrm>
            <a:custGeom>
              <a:avLst/>
              <a:gdLst/>
              <a:ahLst/>
              <a:cxnLst/>
              <a:rect l="l" t="t" r="r" b="b"/>
              <a:pathLst>
                <a:path w="4816592" h="212209">
                  <a:moveTo>
                    <a:pt x="0" y="0"/>
                  </a:moveTo>
                  <a:lnTo>
                    <a:pt x="4816592" y="0"/>
                  </a:lnTo>
                  <a:lnTo>
                    <a:pt x="4816592" y="212209"/>
                  </a:lnTo>
                  <a:lnTo>
                    <a:pt x="0" y="212209"/>
                  </a:lnTo>
                  <a:close/>
                </a:path>
              </a:pathLst>
            </a:custGeom>
            <a:solidFill>
              <a:srgbClr val="61A2C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59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r>
                <a:rPr lang="en-US" sz="2400">
                  <a:solidFill>
                    <a:srgbClr val="000000"/>
                  </a:solidFill>
                  <a:latin typeface="Magnolia Script"/>
                  <a:ea typeface="Magnolia Script"/>
                  <a:cs typeface="Magnolia Script"/>
                  <a:sym typeface="Magnolia Script"/>
                </a:rPr>
                <a:t>2026 : Pusat Unggulan Pemberdayaan Perdesaan &amp; Kearifan Lokal di tingkat ASEAN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481270"/>
            <a:ext cx="4548753" cy="1215205"/>
            <a:chOff x="0" y="0"/>
            <a:chExt cx="1198025" cy="3200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98025" cy="320054"/>
            </a:xfrm>
            <a:custGeom>
              <a:avLst/>
              <a:gdLst/>
              <a:ahLst/>
              <a:cxnLst/>
              <a:rect l="l" t="t" r="r" b="b"/>
              <a:pathLst>
                <a:path w="1198025" h="320054">
                  <a:moveTo>
                    <a:pt x="0" y="0"/>
                  </a:moveTo>
                  <a:lnTo>
                    <a:pt x="1198025" y="0"/>
                  </a:lnTo>
                  <a:lnTo>
                    <a:pt x="1198025" y="320054"/>
                  </a:lnTo>
                  <a:lnTo>
                    <a:pt x="0" y="320054"/>
                  </a:ln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198025" cy="377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r>
                <a:rPr lang="en-US" sz="25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https://lppm.unsoed.ac.id</a:t>
              </a:r>
            </a:p>
            <a:p>
              <a:pPr algn="ctr">
                <a:lnSpc>
                  <a:spcPts val="4900"/>
                </a:lnSpc>
              </a:pPr>
              <a:endParaRPr lang="en-US" sz="25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7190522" y="9481270"/>
            <a:ext cx="693189" cy="693189"/>
          </a:xfrm>
          <a:custGeom>
            <a:avLst/>
            <a:gdLst/>
            <a:ahLst/>
            <a:cxnLst/>
            <a:rect l="l" t="t" r="r" b="b"/>
            <a:pathLst>
              <a:path w="693189" h="693189">
                <a:moveTo>
                  <a:pt x="0" y="0"/>
                </a:moveTo>
                <a:lnTo>
                  <a:pt x="693189" y="0"/>
                </a:lnTo>
                <a:lnTo>
                  <a:pt x="693189" y="693189"/>
                </a:lnTo>
                <a:lnTo>
                  <a:pt x="0" y="693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1298" y="447528"/>
            <a:ext cx="5011349" cy="51143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0954" y="192266"/>
            <a:ext cx="5148479" cy="5624904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452278" y="5643723"/>
            <a:ext cx="192608" cy="192608"/>
            <a:chOff x="0" y="0"/>
            <a:chExt cx="71336" cy="713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1336" cy="71336"/>
            </a:xfrm>
            <a:custGeom>
              <a:avLst/>
              <a:gdLst/>
              <a:ahLst/>
              <a:cxnLst/>
              <a:rect l="l" t="t" r="r" b="b"/>
              <a:pathLst>
                <a:path w="71336" h="71336">
                  <a:moveTo>
                    <a:pt x="0" y="0"/>
                  </a:moveTo>
                  <a:lnTo>
                    <a:pt x="71336" y="0"/>
                  </a:lnTo>
                  <a:lnTo>
                    <a:pt x="71336" y="71336"/>
                  </a:lnTo>
                  <a:lnTo>
                    <a:pt x="0" y="71336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71336" cy="999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52278" y="6296683"/>
            <a:ext cx="192608" cy="192608"/>
            <a:chOff x="0" y="0"/>
            <a:chExt cx="71336" cy="7133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1336" cy="71336"/>
            </a:xfrm>
            <a:custGeom>
              <a:avLst/>
              <a:gdLst/>
              <a:ahLst/>
              <a:cxnLst/>
              <a:rect l="l" t="t" r="r" b="b"/>
              <a:pathLst>
                <a:path w="71336" h="71336">
                  <a:moveTo>
                    <a:pt x="0" y="0"/>
                  </a:moveTo>
                  <a:lnTo>
                    <a:pt x="71336" y="0"/>
                  </a:lnTo>
                  <a:lnTo>
                    <a:pt x="71336" y="71336"/>
                  </a:lnTo>
                  <a:lnTo>
                    <a:pt x="0" y="71336"/>
                  </a:lnTo>
                  <a:close/>
                </a:path>
              </a:pathLst>
            </a:custGeom>
            <a:solidFill>
              <a:srgbClr val="348B5A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71336" cy="999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961504" y="5643723"/>
            <a:ext cx="192608" cy="192608"/>
            <a:chOff x="0" y="0"/>
            <a:chExt cx="71336" cy="7133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1336" cy="71336"/>
            </a:xfrm>
            <a:custGeom>
              <a:avLst/>
              <a:gdLst/>
              <a:ahLst/>
              <a:cxnLst/>
              <a:rect l="l" t="t" r="r" b="b"/>
              <a:pathLst>
                <a:path w="71336" h="71336">
                  <a:moveTo>
                    <a:pt x="0" y="0"/>
                  </a:moveTo>
                  <a:lnTo>
                    <a:pt x="71336" y="0"/>
                  </a:lnTo>
                  <a:lnTo>
                    <a:pt x="71336" y="71336"/>
                  </a:lnTo>
                  <a:lnTo>
                    <a:pt x="0" y="71336"/>
                  </a:lnTo>
                  <a:close/>
                </a:path>
              </a:pathLst>
            </a:custGeom>
            <a:solidFill>
              <a:srgbClr val="FF914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71336" cy="999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7190167" y="4886087"/>
            <a:ext cx="230063" cy="257413"/>
          </a:xfrm>
          <a:custGeom>
            <a:avLst/>
            <a:gdLst/>
            <a:ahLst/>
            <a:cxnLst/>
            <a:rect l="l" t="t" r="r" b="b"/>
            <a:pathLst>
              <a:path w="230063" h="257413">
                <a:moveTo>
                  <a:pt x="0" y="0"/>
                </a:moveTo>
                <a:lnTo>
                  <a:pt x="230063" y="0"/>
                </a:lnTo>
                <a:lnTo>
                  <a:pt x="230063" y="257413"/>
                </a:lnTo>
                <a:lnTo>
                  <a:pt x="0" y="2574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190167" y="5386309"/>
            <a:ext cx="230063" cy="257413"/>
          </a:xfrm>
          <a:custGeom>
            <a:avLst/>
            <a:gdLst/>
            <a:ahLst/>
            <a:cxnLst/>
            <a:rect l="l" t="t" r="r" b="b"/>
            <a:pathLst>
              <a:path w="230063" h="257413">
                <a:moveTo>
                  <a:pt x="0" y="0"/>
                </a:moveTo>
                <a:lnTo>
                  <a:pt x="230063" y="0"/>
                </a:lnTo>
                <a:lnTo>
                  <a:pt x="230063" y="257414"/>
                </a:lnTo>
                <a:lnTo>
                  <a:pt x="0" y="25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190167" y="7477071"/>
            <a:ext cx="230063" cy="257413"/>
          </a:xfrm>
          <a:custGeom>
            <a:avLst/>
            <a:gdLst/>
            <a:ahLst/>
            <a:cxnLst/>
            <a:rect l="l" t="t" r="r" b="b"/>
            <a:pathLst>
              <a:path w="230063" h="257413">
                <a:moveTo>
                  <a:pt x="0" y="0"/>
                </a:moveTo>
                <a:lnTo>
                  <a:pt x="230063" y="0"/>
                </a:lnTo>
                <a:lnTo>
                  <a:pt x="230063" y="257413"/>
                </a:lnTo>
                <a:lnTo>
                  <a:pt x="0" y="2574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7190167" y="7858309"/>
            <a:ext cx="230063" cy="257413"/>
          </a:xfrm>
          <a:custGeom>
            <a:avLst/>
            <a:gdLst/>
            <a:ahLst/>
            <a:cxnLst/>
            <a:rect l="l" t="t" r="r" b="b"/>
            <a:pathLst>
              <a:path w="230063" h="257413">
                <a:moveTo>
                  <a:pt x="0" y="0"/>
                </a:moveTo>
                <a:lnTo>
                  <a:pt x="230063" y="0"/>
                </a:lnTo>
                <a:lnTo>
                  <a:pt x="230063" y="257414"/>
                </a:lnTo>
                <a:lnTo>
                  <a:pt x="0" y="25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7190167" y="8669790"/>
            <a:ext cx="230063" cy="257413"/>
          </a:xfrm>
          <a:custGeom>
            <a:avLst/>
            <a:gdLst/>
            <a:ahLst/>
            <a:cxnLst/>
            <a:rect l="l" t="t" r="r" b="b"/>
            <a:pathLst>
              <a:path w="230063" h="257413">
                <a:moveTo>
                  <a:pt x="0" y="0"/>
                </a:moveTo>
                <a:lnTo>
                  <a:pt x="230063" y="0"/>
                </a:lnTo>
                <a:lnTo>
                  <a:pt x="230063" y="257413"/>
                </a:lnTo>
                <a:lnTo>
                  <a:pt x="0" y="2574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6636174">
            <a:off x="5829117" y="7908563"/>
            <a:ext cx="562192" cy="1397874"/>
          </a:xfrm>
          <a:custGeom>
            <a:avLst/>
            <a:gdLst/>
            <a:ahLst/>
            <a:cxnLst/>
            <a:rect l="l" t="t" r="r" b="b"/>
            <a:pathLst>
              <a:path w="562192" h="1397874">
                <a:moveTo>
                  <a:pt x="0" y="0"/>
                </a:moveTo>
                <a:lnTo>
                  <a:pt x="562193" y="0"/>
                </a:lnTo>
                <a:lnTo>
                  <a:pt x="562193" y="1397874"/>
                </a:lnTo>
                <a:lnTo>
                  <a:pt x="0" y="13978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6" name="Object 26"/>
          <p:cNvGraphicFramePr/>
          <p:nvPr/>
        </p:nvGraphicFramePr>
        <p:xfrm>
          <a:off x="2570714" y="7137272"/>
          <a:ext cx="4914900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9" imgW="5892800" imgH="3492500" progId="Excel.Sheet.12">
                  <p:embed/>
                </p:oleObj>
              </mc:Choice>
              <mc:Fallback>
                <p:oleObj name="Worksheet" r:id="rId9" imgW="5892800" imgH="34925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570714" y="7137272"/>
                        <a:ext cx="4914900" cy="251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7"/>
          <p:cNvGraphicFramePr/>
          <p:nvPr/>
        </p:nvGraphicFramePr>
        <p:xfrm>
          <a:off x="10076515" y="661008"/>
          <a:ext cx="6743700" cy="314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1" imgW="8089900" imgH="4495800" progId="Excel.Sheet.12">
                  <p:embed/>
                </p:oleObj>
              </mc:Choice>
              <mc:Fallback>
                <p:oleObj name="Worksheet" r:id="rId11" imgW="8089900" imgH="44958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076515" y="661008"/>
                        <a:ext cx="6743700" cy="3143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8"/>
          <p:cNvSpPr txBox="1"/>
          <p:nvPr/>
        </p:nvSpPr>
        <p:spPr>
          <a:xfrm>
            <a:off x="1941224" y="5576616"/>
            <a:ext cx="125898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2023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941224" y="6274480"/>
            <a:ext cx="125898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2024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449387" y="5596098"/>
            <a:ext cx="125898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2025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653705" y="4765404"/>
            <a:ext cx="8871645" cy="400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73"/>
              </a:lnSpc>
            </a:pPr>
            <a:r>
              <a:rPr lang="en-US" sz="233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Tahun 2025: Skema Riset Pengembangan menjadi Akselerasi GB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653705" y="5338684"/>
            <a:ext cx="10280631" cy="3168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Penurunan Jumlah Judul dan Jumlah Pendanaan BLU dipengaruhi efisiensi keuangan, yakni :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Saldo Reguler awal : </a:t>
            </a:r>
            <a:r>
              <a:rPr lang="en-US" sz="2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Rp. 16.420.000.000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Efisiensi menjadi : </a:t>
            </a:r>
            <a:r>
              <a:rPr lang="en-US" sz="2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Rp. 11.445.500.000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Kembali lagi dan penambahan 1 Milyar menjadi Rp. 17.420.000.000 (pengurangan BYMHD 2024 sebesar Rp. 120.500.000) shg menjadi </a:t>
            </a:r>
            <a:r>
              <a:rPr lang="en-US" sz="2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Rp.17.299.500.000,00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Berdampak pada pembukaan tawaran secara bertahap hingga 3 Batch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Menerapkan masukan dari irjen tentang </a:t>
            </a:r>
            <a:r>
              <a:rPr lang="en-US" sz="2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ketercapaian luaran tahun sebelumnya.</a:t>
            </a:r>
          </a:p>
          <a:p>
            <a:pPr algn="l">
              <a:lnSpc>
                <a:spcPts val="2800"/>
              </a:lnSpc>
            </a:pPr>
            <a:endParaRPr lang="en-US" sz="2000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7653705" y="8556626"/>
            <a:ext cx="10634295" cy="70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Skema yang paling banyak diminati adalah RDU, sebanding dengan syarat Pengusul RDU,  S3 minimal  AA atau S2 min. Lektor.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029261" y="6724363"/>
            <a:ext cx="1519492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Jumlah Dosen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41224" y="9481270"/>
            <a:ext cx="18288000" cy="805730"/>
            <a:chOff x="0" y="0"/>
            <a:chExt cx="4816593" cy="212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12209"/>
            </a:xfrm>
            <a:custGeom>
              <a:avLst/>
              <a:gdLst/>
              <a:ahLst/>
              <a:cxnLst/>
              <a:rect l="l" t="t" r="r" b="b"/>
              <a:pathLst>
                <a:path w="4816592" h="212209">
                  <a:moveTo>
                    <a:pt x="0" y="0"/>
                  </a:moveTo>
                  <a:lnTo>
                    <a:pt x="4816592" y="0"/>
                  </a:lnTo>
                  <a:lnTo>
                    <a:pt x="4816592" y="212209"/>
                  </a:lnTo>
                  <a:lnTo>
                    <a:pt x="0" y="212209"/>
                  </a:lnTo>
                  <a:close/>
                </a:path>
              </a:pathLst>
            </a:custGeom>
            <a:solidFill>
              <a:srgbClr val="61A2C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59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r>
                <a:rPr lang="en-US" sz="2400">
                  <a:solidFill>
                    <a:srgbClr val="000000"/>
                  </a:solidFill>
                  <a:latin typeface="Magnolia Script"/>
                  <a:ea typeface="Magnolia Script"/>
                  <a:cs typeface="Magnolia Script"/>
                  <a:sym typeface="Magnolia Script"/>
                </a:rPr>
                <a:t>2026 : Pusat Unggulan Pemberdayaan Perdesaan &amp; Kearifan Lokal di tingkat ASEAN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481270"/>
            <a:ext cx="4548753" cy="1215205"/>
            <a:chOff x="0" y="0"/>
            <a:chExt cx="1198025" cy="3200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98025" cy="320054"/>
            </a:xfrm>
            <a:custGeom>
              <a:avLst/>
              <a:gdLst/>
              <a:ahLst/>
              <a:cxnLst/>
              <a:rect l="l" t="t" r="r" b="b"/>
              <a:pathLst>
                <a:path w="1198025" h="320054">
                  <a:moveTo>
                    <a:pt x="0" y="0"/>
                  </a:moveTo>
                  <a:lnTo>
                    <a:pt x="1198025" y="0"/>
                  </a:lnTo>
                  <a:lnTo>
                    <a:pt x="1198025" y="320054"/>
                  </a:lnTo>
                  <a:lnTo>
                    <a:pt x="0" y="320054"/>
                  </a:ln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198025" cy="377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r>
                <a:rPr lang="en-US" sz="25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https://lppm.unsoed.ac.id</a:t>
              </a:r>
            </a:p>
            <a:p>
              <a:pPr algn="ctr">
                <a:lnSpc>
                  <a:spcPts val="4900"/>
                </a:lnSpc>
              </a:pPr>
              <a:endParaRPr lang="en-US" sz="25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7190522" y="9481270"/>
            <a:ext cx="693189" cy="693189"/>
          </a:xfrm>
          <a:custGeom>
            <a:avLst/>
            <a:gdLst/>
            <a:ahLst/>
            <a:cxnLst/>
            <a:rect l="l" t="t" r="r" b="b"/>
            <a:pathLst>
              <a:path w="693189" h="693189">
                <a:moveTo>
                  <a:pt x="0" y="0"/>
                </a:moveTo>
                <a:lnTo>
                  <a:pt x="693189" y="0"/>
                </a:lnTo>
                <a:lnTo>
                  <a:pt x="693189" y="693189"/>
                </a:lnTo>
                <a:lnTo>
                  <a:pt x="0" y="693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2114" y="8224"/>
            <a:ext cx="820391" cy="796725"/>
          </a:xfrm>
          <a:custGeom>
            <a:avLst/>
            <a:gdLst/>
            <a:ahLst/>
            <a:cxnLst/>
            <a:rect l="l" t="t" r="r" b="b"/>
            <a:pathLst>
              <a:path w="820391" h="796725">
                <a:moveTo>
                  <a:pt x="0" y="0"/>
                </a:moveTo>
                <a:lnTo>
                  <a:pt x="820390" y="0"/>
                </a:lnTo>
                <a:lnTo>
                  <a:pt x="820390" y="796726"/>
                </a:lnTo>
                <a:lnTo>
                  <a:pt x="0" y="7967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7926" t="-117052" r="-67541" b="-13487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82504" y="8224"/>
            <a:ext cx="1495070" cy="805334"/>
          </a:xfrm>
          <a:custGeom>
            <a:avLst/>
            <a:gdLst/>
            <a:ahLst/>
            <a:cxnLst/>
            <a:rect l="l" t="t" r="r" b="b"/>
            <a:pathLst>
              <a:path w="1495070" h="805334">
                <a:moveTo>
                  <a:pt x="0" y="0"/>
                </a:moveTo>
                <a:lnTo>
                  <a:pt x="1495071" y="0"/>
                </a:lnTo>
                <a:lnTo>
                  <a:pt x="1495071" y="805334"/>
                </a:lnTo>
                <a:lnTo>
                  <a:pt x="0" y="8053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681" t="-29293" r="-20165" b="-40775"/>
            </a:stretch>
          </a:blipFill>
        </p:spPr>
      </p:sp>
      <p:graphicFrame>
        <p:nvGraphicFramePr>
          <p:cNvPr id="11" name="Object 11"/>
          <p:cNvGraphicFramePr/>
          <p:nvPr/>
        </p:nvGraphicFramePr>
        <p:xfrm>
          <a:off x="274861" y="1028700"/>
          <a:ext cx="9086850" cy="440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10896600" imgH="6210300" progId="Excel.Sheet.12">
                  <p:embed/>
                </p:oleObj>
              </mc:Choice>
              <mc:Fallback>
                <p:oleObj name="Worksheet" r:id="rId5" imgW="10896600" imgH="62103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4861" y="1028700"/>
                        <a:ext cx="9086850" cy="4400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2"/>
          <p:cNvGraphicFramePr/>
          <p:nvPr/>
        </p:nvGraphicFramePr>
        <p:xfrm>
          <a:off x="1731290" y="5080720"/>
          <a:ext cx="9086850" cy="440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10896600" imgH="6210300" progId="Excel.Sheet.12">
                  <p:embed/>
                </p:oleObj>
              </mc:Choice>
              <mc:Fallback>
                <p:oleObj name="Worksheet" r:id="rId7" imgW="10896600" imgH="62103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31290" y="5080720"/>
                        <a:ext cx="9086850" cy="4400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3"/>
          <p:cNvGraphicFramePr/>
          <p:nvPr/>
        </p:nvGraphicFramePr>
        <p:xfrm>
          <a:off x="9807567" y="804950"/>
          <a:ext cx="9713422" cy="822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9" imgW="11658600" imgH="10172700" progId="Excel.Sheet.12">
                  <p:embed/>
                </p:oleObj>
              </mc:Choice>
              <mc:Fallback>
                <p:oleObj name="Worksheet" r:id="rId9" imgW="11658600" imgH="101727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807567" y="804950"/>
                        <a:ext cx="9713422" cy="822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reeform 14"/>
          <p:cNvSpPr/>
          <p:nvPr/>
        </p:nvSpPr>
        <p:spPr>
          <a:xfrm rot="7277878">
            <a:off x="8187714" y="4561255"/>
            <a:ext cx="933351" cy="952399"/>
          </a:xfrm>
          <a:custGeom>
            <a:avLst/>
            <a:gdLst/>
            <a:ahLst/>
            <a:cxnLst/>
            <a:rect l="l" t="t" r="r" b="b"/>
            <a:pathLst>
              <a:path w="933351" h="952399">
                <a:moveTo>
                  <a:pt x="0" y="0"/>
                </a:moveTo>
                <a:lnTo>
                  <a:pt x="933352" y="0"/>
                </a:lnTo>
                <a:lnTo>
                  <a:pt x="933352" y="952400"/>
                </a:lnTo>
                <a:lnTo>
                  <a:pt x="0" y="952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3447407">
            <a:off x="291845" y="4697597"/>
            <a:ext cx="675490" cy="689275"/>
          </a:xfrm>
          <a:custGeom>
            <a:avLst/>
            <a:gdLst/>
            <a:ahLst/>
            <a:cxnLst/>
            <a:rect l="l" t="t" r="r" b="b"/>
            <a:pathLst>
              <a:path w="675490" h="689275">
                <a:moveTo>
                  <a:pt x="0" y="0"/>
                </a:moveTo>
                <a:lnTo>
                  <a:pt x="675490" y="0"/>
                </a:lnTo>
                <a:lnTo>
                  <a:pt x="675490" y="689275"/>
                </a:lnTo>
                <a:lnTo>
                  <a:pt x="0" y="6892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887668" y="8530962"/>
            <a:ext cx="517262" cy="758650"/>
          </a:xfrm>
          <a:custGeom>
            <a:avLst/>
            <a:gdLst/>
            <a:ahLst/>
            <a:cxnLst/>
            <a:rect l="l" t="t" r="r" b="b"/>
            <a:pathLst>
              <a:path w="517262" h="758650">
                <a:moveTo>
                  <a:pt x="0" y="0"/>
                </a:moveTo>
                <a:lnTo>
                  <a:pt x="517262" y="0"/>
                </a:lnTo>
                <a:lnTo>
                  <a:pt x="517262" y="758651"/>
                </a:lnTo>
                <a:lnTo>
                  <a:pt x="0" y="7586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955762" y="124584"/>
            <a:ext cx="13186990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1">
                <a:solidFill>
                  <a:srgbClr val="A8835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PROGRES PENELITIAN PENDANAAN </a:t>
            </a:r>
            <a:r>
              <a:rPr lang="en-US" sz="4000" b="1">
                <a:solidFill>
                  <a:srgbClr val="F9A13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EKSTERNAL </a:t>
            </a:r>
            <a:r>
              <a:rPr lang="en-US" sz="4000" b="1">
                <a:solidFill>
                  <a:srgbClr val="A8835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BLU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72309" y="5383561"/>
            <a:ext cx="1258981" cy="523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2023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375565" y="4275582"/>
            <a:ext cx="1258981" cy="516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59"/>
              </a:lnSpc>
              <a:spcBef>
                <a:spcPct val="0"/>
              </a:spcBef>
            </a:pPr>
            <a:r>
              <a:rPr lang="en-US" sz="28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2024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404930" y="8834088"/>
            <a:ext cx="1258981" cy="516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59"/>
              </a:lnSpc>
              <a:spcBef>
                <a:spcPct val="0"/>
              </a:spcBef>
            </a:pPr>
            <a:r>
              <a:rPr lang="en-US" sz="28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2025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/>
          <p:nvPr/>
        </p:nvGraphicFramePr>
        <p:xfrm>
          <a:off x="453391" y="1842292"/>
          <a:ext cx="11615738" cy="628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3931900" imgH="8610600" progId="Excel.Sheet.12">
                  <p:embed/>
                </p:oleObj>
              </mc:Choice>
              <mc:Fallback>
                <p:oleObj name="Worksheet" r:id="rId2" imgW="13931900" imgH="86106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3391" y="1842292"/>
                        <a:ext cx="11615738" cy="6286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3"/>
          <p:cNvGraphicFramePr/>
          <p:nvPr/>
        </p:nvGraphicFramePr>
        <p:xfrm>
          <a:off x="6093539" y="1842292"/>
          <a:ext cx="10129838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2153900" imgH="7048500" progId="Excel.Sheet.12">
                  <p:embed/>
                </p:oleObj>
              </mc:Choice>
              <mc:Fallback>
                <p:oleObj name="Worksheet" r:id="rId4" imgW="12153900" imgH="70485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3539" y="1842292"/>
                        <a:ext cx="10129838" cy="502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4"/>
          <p:cNvGraphicFramePr/>
          <p:nvPr/>
        </p:nvGraphicFramePr>
        <p:xfrm>
          <a:off x="11824858" y="1842292"/>
          <a:ext cx="10429875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12509500" imgH="7112000" progId="Excel.Sheet.12">
                  <p:embed/>
                </p:oleObj>
              </mc:Choice>
              <mc:Fallback>
                <p:oleObj name="Worksheet" r:id="rId6" imgW="12509500" imgH="71120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824858" y="1842292"/>
                        <a:ext cx="10429875" cy="502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3667160" y="124584"/>
            <a:ext cx="11764194" cy="1393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1">
                <a:solidFill>
                  <a:srgbClr val="A8835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PROGRES PENGABDIAN KEPADA MASYARAKAT</a:t>
            </a:r>
          </a:p>
          <a:p>
            <a:pPr algn="ctr">
              <a:lnSpc>
                <a:spcPts val="5600"/>
              </a:lnSpc>
            </a:pPr>
            <a:r>
              <a:rPr lang="en-US" sz="4000" b="1">
                <a:solidFill>
                  <a:srgbClr val="A8835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PENDANAAN </a:t>
            </a:r>
            <a:r>
              <a:rPr lang="en-US" sz="4000" b="1">
                <a:solidFill>
                  <a:srgbClr val="F9A13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INTERNAL </a:t>
            </a:r>
            <a:r>
              <a:rPr lang="en-US" sz="4000" b="1">
                <a:solidFill>
                  <a:srgbClr val="A8835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BLU</a:t>
            </a:r>
          </a:p>
        </p:txBody>
      </p:sp>
      <p:sp>
        <p:nvSpPr>
          <p:cNvPr id="6" name="Freeform 6"/>
          <p:cNvSpPr/>
          <p:nvPr/>
        </p:nvSpPr>
        <p:spPr>
          <a:xfrm>
            <a:off x="1166914" y="7196228"/>
            <a:ext cx="230063" cy="257413"/>
          </a:xfrm>
          <a:custGeom>
            <a:avLst/>
            <a:gdLst/>
            <a:ahLst/>
            <a:cxnLst/>
            <a:rect l="l" t="t" r="r" b="b"/>
            <a:pathLst>
              <a:path w="230063" h="257413">
                <a:moveTo>
                  <a:pt x="0" y="0"/>
                </a:moveTo>
                <a:lnTo>
                  <a:pt x="230063" y="0"/>
                </a:lnTo>
                <a:lnTo>
                  <a:pt x="230063" y="257413"/>
                </a:lnTo>
                <a:lnTo>
                  <a:pt x="0" y="2574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49918" y="7132958"/>
            <a:ext cx="8499339" cy="383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Alokasi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Anggaran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PKM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setiap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tahun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selalu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meningkat</a:t>
            </a:r>
            <a:endParaRPr lang="en-US" sz="23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559061" y="7882551"/>
            <a:ext cx="15307314" cy="118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Terjadi penurunan jumlah judul di tahun 2025 karena ada efisiensi di awal , lalu kembali semula, sehingga LPPM membuka 2 Batch.  Penurunan juga disebabkan pengetatan syarat penerima Hibah, dengan mendasarkan saran dari Irjen.</a:t>
            </a:r>
          </a:p>
        </p:txBody>
      </p:sp>
      <p:sp>
        <p:nvSpPr>
          <p:cNvPr id="9" name="Freeform 9"/>
          <p:cNvSpPr/>
          <p:nvPr/>
        </p:nvSpPr>
        <p:spPr>
          <a:xfrm>
            <a:off x="1166914" y="7930176"/>
            <a:ext cx="230063" cy="257413"/>
          </a:xfrm>
          <a:custGeom>
            <a:avLst/>
            <a:gdLst/>
            <a:ahLst/>
            <a:cxnLst/>
            <a:rect l="l" t="t" r="r" b="b"/>
            <a:pathLst>
              <a:path w="230063" h="257413">
                <a:moveTo>
                  <a:pt x="0" y="0"/>
                </a:moveTo>
                <a:lnTo>
                  <a:pt x="230063" y="0"/>
                </a:lnTo>
                <a:lnTo>
                  <a:pt x="230063" y="257414"/>
                </a:lnTo>
                <a:lnTo>
                  <a:pt x="0" y="25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941224" y="9481270"/>
            <a:ext cx="18288000" cy="805730"/>
            <a:chOff x="0" y="0"/>
            <a:chExt cx="4816593" cy="21220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212209"/>
            </a:xfrm>
            <a:custGeom>
              <a:avLst/>
              <a:gdLst/>
              <a:ahLst/>
              <a:cxnLst/>
              <a:rect l="l" t="t" r="r" b="b"/>
              <a:pathLst>
                <a:path w="4816592" h="212209">
                  <a:moveTo>
                    <a:pt x="0" y="0"/>
                  </a:moveTo>
                  <a:lnTo>
                    <a:pt x="4816592" y="0"/>
                  </a:lnTo>
                  <a:lnTo>
                    <a:pt x="4816592" y="212209"/>
                  </a:lnTo>
                  <a:lnTo>
                    <a:pt x="0" y="212209"/>
                  </a:lnTo>
                  <a:close/>
                </a:path>
              </a:pathLst>
            </a:custGeom>
            <a:solidFill>
              <a:srgbClr val="61A2CE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4816593" cy="259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r>
                <a:rPr lang="en-US" sz="2400">
                  <a:solidFill>
                    <a:srgbClr val="000000"/>
                  </a:solidFill>
                  <a:latin typeface="Magnolia Script"/>
                  <a:ea typeface="Magnolia Script"/>
                  <a:cs typeface="Magnolia Script"/>
                  <a:sym typeface="Magnolia Script"/>
                </a:rPr>
                <a:t>2026 : Pusat Unggulan Pemberdayaan Perdesaan &amp; Kearifan Lokal di tingkat ASEAN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0" y="9481270"/>
            <a:ext cx="4548753" cy="1215205"/>
            <a:chOff x="0" y="0"/>
            <a:chExt cx="1198025" cy="32005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98025" cy="320054"/>
            </a:xfrm>
            <a:custGeom>
              <a:avLst/>
              <a:gdLst/>
              <a:ahLst/>
              <a:cxnLst/>
              <a:rect l="l" t="t" r="r" b="b"/>
              <a:pathLst>
                <a:path w="1198025" h="320054">
                  <a:moveTo>
                    <a:pt x="0" y="0"/>
                  </a:moveTo>
                  <a:lnTo>
                    <a:pt x="1198025" y="0"/>
                  </a:lnTo>
                  <a:lnTo>
                    <a:pt x="1198025" y="320054"/>
                  </a:lnTo>
                  <a:lnTo>
                    <a:pt x="0" y="320054"/>
                  </a:ln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1198025" cy="377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r>
                <a:rPr lang="en-US" sz="25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https://lppm.unsoed.ac.id</a:t>
              </a:r>
            </a:p>
            <a:p>
              <a:pPr algn="ctr">
                <a:lnSpc>
                  <a:spcPts val="4900"/>
                </a:lnSpc>
              </a:pPr>
              <a:endParaRPr lang="en-US" sz="25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7190522" y="9481270"/>
            <a:ext cx="693189" cy="693189"/>
          </a:xfrm>
          <a:custGeom>
            <a:avLst/>
            <a:gdLst/>
            <a:ahLst/>
            <a:cxnLst/>
            <a:rect l="l" t="t" r="r" b="b"/>
            <a:pathLst>
              <a:path w="693189" h="693189">
                <a:moveTo>
                  <a:pt x="0" y="0"/>
                </a:moveTo>
                <a:lnTo>
                  <a:pt x="693189" y="0"/>
                </a:lnTo>
                <a:lnTo>
                  <a:pt x="693189" y="693189"/>
                </a:lnTo>
                <a:lnTo>
                  <a:pt x="0" y="6931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941224" y="5877181"/>
            <a:ext cx="1258981" cy="523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2023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549257" y="6672352"/>
            <a:ext cx="1258981" cy="523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2024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670361" y="6672352"/>
            <a:ext cx="1258981" cy="523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2025</a:t>
            </a:r>
          </a:p>
        </p:txBody>
      </p:sp>
      <p:sp>
        <p:nvSpPr>
          <p:cNvPr id="20" name="Freeform 20"/>
          <p:cNvSpPr/>
          <p:nvPr/>
        </p:nvSpPr>
        <p:spPr>
          <a:xfrm>
            <a:off x="71639" y="8224"/>
            <a:ext cx="820391" cy="796725"/>
          </a:xfrm>
          <a:custGeom>
            <a:avLst/>
            <a:gdLst/>
            <a:ahLst/>
            <a:cxnLst/>
            <a:rect l="l" t="t" r="r" b="b"/>
            <a:pathLst>
              <a:path w="820391" h="796725">
                <a:moveTo>
                  <a:pt x="0" y="0"/>
                </a:moveTo>
                <a:lnTo>
                  <a:pt x="820390" y="0"/>
                </a:lnTo>
                <a:lnTo>
                  <a:pt x="820390" y="796726"/>
                </a:lnTo>
                <a:lnTo>
                  <a:pt x="0" y="79672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357926" t="-117052" r="-67541" b="-134872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82504" y="8224"/>
            <a:ext cx="1495070" cy="805334"/>
          </a:xfrm>
          <a:custGeom>
            <a:avLst/>
            <a:gdLst/>
            <a:ahLst/>
            <a:cxnLst/>
            <a:rect l="l" t="t" r="r" b="b"/>
            <a:pathLst>
              <a:path w="1495070" h="805334">
                <a:moveTo>
                  <a:pt x="0" y="0"/>
                </a:moveTo>
                <a:lnTo>
                  <a:pt x="1495071" y="0"/>
                </a:lnTo>
                <a:lnTo>
                  <a:pt x="1495071" y="805334"/>
                </a:lnTo>
                <a:lnTo>
                  <a:pt x="0" y="80533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0681" t="-29293" r="-20165" b="-40775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4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45" y="-111522"/>
            <a:ext cx="5361888" cy="40337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898" y="1793696"/>
            <a:ext cx="5161151" cy="3779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1440" y="251949"/>
            <a:ext cx="5694162" cy="3625540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627753" y="5873326"/>
            <a:ext cx="230063" cy="257413"/>
          </a:xfrm>
          <a:custGeom>
            <a:avLst/>
            <a:gdLst/>
            <a:ahLst/>
            <a:cxnLst/>
            <a:rect l="l" t="t" r="r" b="b"/>
            <a:pathLst>
              <a:path w="230063" h="257413">
                <a:moveTo>
                  <a:pt x="0" y="0"/>
                </a:moveTo>
                <a:lnTo>
                  <a:pt x="230063" y="0"/>
                </a:lnTo>
                <a:lnTo>
                  <a:pt x="230063" y="257414"/>
                </a:lnTo>
                <a:lnTo>
                  <a:pt x="0" y="25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12721" y="8454336"/>
            <a:ext cx="230063" cy="257413"/>
          </a:xfrm>
          <a:custGeom>
            <a:avLst/>
            <a:gdLst/>
            <a:ahLst/>
            <a:cxnLst/>
            <a:rect l="l" t="t" r="r" b="b"/>
            <a:pathLst>
              <a:path w="230063" h="257413">
                <a:moveTo>
                  <a:pt x="0" y="0"/>
                </a:moveTo>
                <a:lnTo>
                  <a:pt x="230064" y="0"/>
                </a:lnTo>
                <a:lnTo>
                  <a:pt x="230064" y="257414"/>
                </a:lnTo>
                <a:lnTo>
                  <a:pt x="0" y="25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12721" y="7457399"/>
            <a:ext cx="230063" cy="257413"/>
          </a:xfrm>
          <a:custGeom>
            <a:avLst/>
            <a:gdLst/>
            <a:ahLst/>
            <a:cxnLst/>
            <a:rect l="l" t="t" r="r" b="b"/>
            <a:pathLst>
              <a:path w="230063" h="257413">
                <a:moveTo>
                  <a:pt x="0" y="0"/>
                </a:moveTo>
                <a:lnTo>
                  <a:pt x="230064" y="0"/>
                </a:lnTo>
                <a:lnTo>
                  <a:pt x="230064" y="257414"/>
                </a:lnTo>
                <a:lnTo>
                  <a:pt x="0" y="25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699427" y="4086754"/>
            <a:ext cx="2033714" cy="928005"/>
          </a:xfrm>
          <a:custGeom>
            <a:avLst/>
            <a:gdLst/>
            <a:ahLst/>
            <a:cxnLst/>
            <a:rect l="l" t="t" r="r" b="b"/>
            <a:pathLst>
              <a:path w="2033714" h="928005">
                <a:moveTo>
                  <a:pt x="0" y="0"/>
                </a:moveTo>
                <a:lnTo>
                  <a:pt x="2033714" y="0"/>
                </a:lnTo>
                <a:lnTo>
                  <a:pt x="2033714" y="928005"/>
                </a:lnTo>
                <a:lnTo>
                  <a:pt x="0" y="9280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04700" t="-196185" r="-33770" b="-328401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954563" y="5347797"/>
            <a:ext cx="1778578" cy="1219553"/>
          </a:xfrm>
          <a:custGeom>
            <a:avLst/>
            <a:gdLst/>
            <a:ahLst/>
            <a:cxnLst/>
            <a:rect l="l" t="t" r="r" b="b"/>
            <a:pathLst>
              <a:path w="1778578" h="1219553">
                <a:moveTo>
                  <a:pt x="0" y="0"/>
                </a:moveTo>
                <a:lnTo>
                  <a:pt x="1778578" y="0"/>
                </a:lnTo>
                <a:lnTo>
                  <a:pt x="1778578" y="1219553"/>
                </a:lnTo>
                <a:lnTo>
                  <a:pt x="0" y="12195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93180" t="-117342" r="-5908" b="-6617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054834" y="6865787"/>
            <a:ext cx="1549577" cy="994505"/>
          </a:xfrm>
          <a:custGeom>
            <a:avLst/>
            <a:gdLst/>
            <a:ahLst/>
            <a:cxnLst/>
            <a:rect l="l" t="t" r="r" b="b"/>
            <a:pathLst>
              <a:path w="1549577" h="994505">
                <a:moveTo>
                  <a:pt x="0" y="0"/>
                </a:moveTo>
                <a:lnTo>
                  <a:pt x="1549577" y="0"/>
                </a:lnTo>
                <a:lnTo>
                  <a:pt x="1549577" y="994504"/>
                </a:lnTo>
                <a:lnTo>
                  <a:pt x="0" y="9945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4351" t="-242818" r="-489714" b="-339869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941224" y="9481270"/>
            <a:ext cx="18288000" cy="805730"/>
            <a:chOff x="0" y="0"/>
            <a:chExt cx="4816593" cy="21220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16592" cy="212209"/>
            </a:xfrm>
            <a:custGeom>
              <a:avLst/>
              <a:gdLst/>
              <a:ahLst/>
              <a:cxnLst/>
              <a:rect l="l" t="t" r="r" b="b"/>
              <a:pathLst>
                <a:path w="4816592" h="212209">
                  <a:moveTo>
                    <a:pt x="0" y="0"/>
                  </a:moveTo>
                  <a:lnTo>
                    <a:pt x="4816592" y="0"/>
                  </a:lnTo>
                  <a:lnTo>
                    <a:pt x="4816592" y="212209"/>
                  </a:lnTo>
                  <a:lnTo>
                    <a:pt x="0" y="212209"/>
                  </a:lnTo>
                  <a:close/>
                </a:path>
              </a:pathLst>
            </a:custGeom>
            <a:solidFill>
              <a:srgbClr val="61A2C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4816593" cy="259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r>
                <a:rPr lang="en-US" sz="2400">
                  <a:solidFill>
                    <a:srgbClr val="000000"/>
                  </a:solidFill>
                  <a:latin typeface="Magnolia Script"/>
                  <a:ea typeface="Magnolia Script"/>
                  <a:cs typeface="Magnolia Script"/>
                  <a:sym typeface="Magnolia Script"/>
                </a:rPr>
                <a:t>2026 : Pusat Unggulan Pemberdayaan Perdesaan &amp; Kearifan Lokal di tingkat ASEAN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0" y="9481270"/>
            <a:ext cx="4548753" cy="1215205"/>
            <a:chOff x="0" y="0"/>
            <a:chExt cx="1198025" cy="32005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98025" cy="320054"/>
            </a:xfrm>
            <a:custGeom>
              <a:avLst/>
              <a:gdLst/>
              <a:ahLst/>
              <a:cxnLst/>
              <a:rect l="l" t="t" r="r" b="b"/>
              <a:pathLst>
                <a:path w="1198025" h="320054">
                  <a:moveTo>
                    <a:pt x="0" y="0"/>
                  </a:moveTo>
                  <a:lnTo>
                    <a:pt x="1198025" y="0"/>
                  </a:lnTo>
                  <a:lnTo>
                    <a:pt x="1198025" y="320054"/>
                  </a:lnTo>
                  <a:lnTo>
                    <a:pt x="0" y="320054"/>
                  </a:ln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1198025" cy="377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r>
                <a:rPr lang="en-US" sz="25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https://lppm.unsoed.ac.id</a:t>
              </a:r>
            </a:p>
            <a:p>
              <a:pPr algn="ctr">
                <a:lnSpc>
                  <a:spcPts val="4900"/>
                </a:lnSpc>
              </a:pPr>
              <a:endParaRPr lang="en-US" sz="25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17190522" y="9481270"/>
            <a:ext cx="693189" cy="693189"/>
          </a:xfrm>
          <a:custGeom>
            <a:avLst/>
            <a:gdLst/>
            <a:ahLst/>
            <a:cxnLst/>
            <a:rect l="l" t="t" r="r" b="b"/>
            <a:pathLst>
              <a:path w="693189" h="693189">
                <a:moveTo>
                  <a:pt x="0" y="0"/>
                </a:moveTo>
                <a:lnTo>
                  <a:pt x="693189" y="0"/>
                </a:lnTo>
                <a:lnTo>
                  <a:pt x="693189" y="693189"/>
                </a:lnTo>
                <a:lnTo>
                  <a:pt x="0" y="6931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829622" y="8121213"/>
            <a:ext cx="614527" cy="1412706"/>
          </a:xfrm>
          <a:custGeom>
            <a:avLst/>
            <a:gdLst/>
            <a:ahLst/>
            <a:cxnLst/>
            <a:rect l="l" t="t" r="r" b="b"/>
            <a:pathLst>
              <a:path w="614527" h="1412706">
                <a:moveTo>
                  <a:pt x="0" y="0"/>
                </a:moveTo>
                <a:lnTo>
                  <a:pt x="614527" y="0"/>
                </a:lnTo>
                <a:lnTo>
                  <a:pt x="614527" y="1412706"/>
                </a:lnTo>
                <a:lnTo>
                  <a:pt x="0" y="14127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028700" y="3862281"/>
            <a:ext cx="2226476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BB2F5D"/>
                </a:solidFill>
                <a:latin typeface="Poppins Bold"/>
                <a:ea typeface="Poppins Bold"/>
                <a:cs typeface="Poppins Bold"/>
                <a:sym typeface="Poppins Bold"/>
              </a:rPr>
              <a:t>TAHUN 2023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047475" y="473732"/>
            <a:ext cx="2044675" cy="448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>
                <a:solidFill>
                  <a:srgbClr val="BB2F5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TAHUN 2024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144943" y="3834023"/>
            <a:ext cx="2044005" cy="448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>
                <a:solidFill>
                  <a:srgbClr val="BB2F5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TAHUN 2025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5816176"/>
            <a:ext cx="13898366" cy="1308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Tahun 2024 pertama kali adanya Skema Pengabdian Internasional dalam rangka mendukung KKN Internasional, meski baru 1 judul, di tahun 2025 mengalami peningkatan mencapai 5 judul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700" y="8248200"/>
            <a:ext cx="16704441" cy="869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Trend menunjukan kenaikan kualitas PKM, karena PKM Penerapan Ipteks yang di tahun 2023 dan 2024 mencapai diatas 50%, di tahun 2025 skema terbanyak adalah </a:t>
            </a:r>
            <a:r>
              <a:rPr lang="en-US" sz="25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PKM Berbasis Riset</a:t>
            </a: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mencapai 58,3%.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8700" y="7251263"/>
            <a:ext cx="13703232" cy="869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KKN Internasional dan Pengabdian Internasional berkembang ke Malaysia, Thailand dan Vietnam.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4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41224" y="9481270"/>
            <a:ext cx="18288000" cy="805730"/>
            <a:chOff x="0" y="0"/>
            <a:chExt cx="4816593" cy="212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12209"/>
            </a:xfrm>
            <a:custGeom>
              <a:avLst/>
              <a:gdLst/>
              <a:ahLst/>
              <a:cxnLst/>
              <a:rect l="l" t="t" r="r" b="b"/>
              <a:pathLst>
                <a:path w="4816592" h="212209">
                  <a:moveTo>
                    <a:pt x="0" y="0"/>
                  </a:moveTo>
                  <a:lnTo>
                    <a:pt x="4816592" y="0"/>
                  </a:lnTo>
                  <a:lnTo>
                    <a:pt x="4816592" y="212209"/>
                  </a:lnTo>
                  <a:lnTo>
                    <a:pt x="0" y="212209"/>
                  </a:lnTo>
                  <a:close/>
                </a:path>
              </a:pathLst>
            </a:custGeom>
            <a:solidFill>
              <a:srgbClr val="61A2C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59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r>
                <a:rPr lang="en-US" sz="2400">
                  <a:solidFill>
                    <a:srgbClr val="000000"/>
                  </a:solidFill>
                  <a:latin typeface="Magnolia Script"/>
                  <a:ea typeface="Magnolia Script"/>
                  <a:cs typeface="Magnolia Script"/>
                  <a:sym typeface="Magnolia Script"/>
                </a:rPr>
                <a:t>2026 : Pusat Unggulan Pemberdayaan Perdesaan &amp; Kearifan Lokal di tingkat ASEAN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481270"/>
            <a:ext cx="4548753" cy="1215205"/>
            <a:chOff x="0" y="0"/>
            <a:chExt cx="1198025" cy="3200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98025" cy="320054"/>
            </a:xfrm>
            <a:custGeom>
              <a:avLst/>
              <a:gdLst/>
              <a:ahLst/>
              <a:cxnLst/>
              <a:rect l="l" t="t" r="r" b="b"/>
              <a:pathLst>
                <a:path w="1198025" h="320054">
                  <a:moveTo>
                    <a:pt x="0" y="0"/>
                  </a:moveTo>
                  <a:lnTo>
                    <a:pt x="1198025" y="0"/>
                  </a:lnTo>
                  <a:lnTo>
                    <a:pt x="1198025" y="320054"/>
                  </a:lnTo>
                  <a:lnTo>
                    <a:pt x="0" y="320054"/>
                  </a:ln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198025" cy="377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r>
                <a:rPr lang="en-US" sz="25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https://lppm.unsoed.ac.id</a:t>
              </a:r>
            </a:p>
            <a:p>
              <a:pPr algn="ctr">
                <a:lnSpc>
                  <a:spcPts val="4900"/>
                </a:lnSpc>
              </a:pPr>
              <a:endParaRPr lang="en-US" sz="25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7190522" y="9481270"/>
            <a:ext cx="693189" cy="693189"/>
          </a:xfrm>
          <a:custGeom>
            <a:avLst/>
            <a:gdLst/>
            <a:ahLst/>
            <a:cxnLst/>
            <a:rect l="l" t="t" r="r" b="b"/>
            <a:pathLst>
              <a:path w="693189" h="693189">
                <a:moveTo>
                  <a:pt x="0" y="0"/>
                </a:moveTo>
                <a:lnTo>
                  <a:pt x="693189" y="0"/>
                </a:lnTo>
                <a:lnTo>
                  <a:pt x="693189" y="693189"/>
                </a:lnTo>
                <a:lnTo>
                  <a:pt x="0" y="693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aphicFrame>
        <p:nvGraphicFramePr>
          <p:cNvPr id="9" name="Object 9"/>
          <p:cNvGraphicFramePr/>
          <p:nvPr/>
        </p:nvGraphicFramePr>
        <p:xfrm>
          <a:off x="445830" y="2628900"/>
          <a:ext cx="8629650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0350500" imgH="4229100" progId="Excel.Sheet.12">
                  <p:embed/>
                </p:oleObj>
              </mc:Choice>
              <mc:Fallback>
                <p:oleObj name="Worksheet" r:id="rId3" imgW="10350500" imgH="42291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5830" y="2628900"/>
                        <a:ext cx="8629650" cy="251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0"/>
          <p:cNvGraphicFramePr/>
          <p:nvPr/>
        </p:nvGraphicFramePr>
        <p:xfrm>
          <a:off x="6586462" y="2628900"/>
          <a:ext cx="8629650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10350500" imgH="4229100" progId="Excel.Sheet.12">
                  <p:embed/>
                </p:oleObj>
              </mc:Choice>
              <mc:Fallback>
                <p:oleObj name="Worksheet" r:id="rId5" imgW="10350500" imgH="42291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86462" y="2628900"/>
                        <a:ext cx="8629650" cy="251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1"/>
          <p:cNvGraphicFramePr/>
          <p:nvPr/>
        </p:nvGraphicFramePr>
        <p:xfrm>
          <a:off x="12228818" y="2326070"/>
          <a:ext cx="8629650" cy="565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10350500" imgH="7378700" progId="Excel.Sheet.12">
                  <p:embed/>
                </p:oleObj>
              </mc:Choice>
              <mc:Fallback>
                <p:oleObj name="Worksheet" r:id="rId7" imgW="10350500" imgH="73787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228818" y="2326070"/>
                        <a:ext cx="8629650" cy="565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2"/>
          <p:cNvSpPr/>
          <p:nvPr/>
        </p:nvSpPr>
        <p:spPr>
          <a:xfrm>
            <a:off x="694142" y="5927157"/>
            <a:ext cx="3160468" cy="3212674"/>
          </a:xfrm>
          <a:custGeom>
            <a:avLst/>
            <a:gdLst/>
            <a:ahLst/>
            <a:cxnLst/>
            <a:rect l="l" t="t" r="r" b="b"/>
            <a:pathLst>
              <a:path w="3160468" h="3212674">
                <a:moveTo>
                  <a:pt x="0" y="0"/>
                </a:moveTo>
                <a:lnTo>
                  <a:pt x="3160468" y="0"/>
                </a:lnTo>
                <a:lnTo>
                  <a:pt x="3160468" y="3212674"/>
                </a:lnTo>
                <a:lnTo>
                  <a:pt x="0" y="32126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202000" y="479990"/>
            <a:ext cx="11884000" cy="1393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1">
                <a:solidFill>
                  <a:srgbClr val="A8835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PROGRES PENGABDIAN KEPADA MASYARAKAT </a:t>
            </a:r>
          </a:p>
          <a:p>
            <a:pPr algn="ctr">
              <a:lnSpc>
                <a:spcPts val="5600"/>
              </a:lnSpc>
            </a:pPr>
            <a:r>
              <a:rPr lang="en-US" sz="4000" b="1">
                <a:solidFill>
                  <a:srgbClr val="A8835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PENDANAAN </a:t>
            </a:r>
            <a:r>
              <a:rPr lang="en-US" sz="4000" b="1">
                <a:solidFill>
                  <a:srgbClr val="F9A13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EKSTERNAL </a:t>
            </a:r>
            <a:r>
              <a:rPr lang="en-US" sz="4000" b="1">
                <a:solidFill>
                  <a:srgbClr val="A8835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BLU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006228" y="6589743"/>
            <a:ext cx="6695310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Jumlah Judul di tahun 2025 </a:t>
            </a:r>
            <a:r>
              <a:rPr lang="en-US" sz="27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Meningkat</a:t>
            </a: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meski pendanaan turun sedikit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595630" y="4850107"/>
            <a:ext cx="1258981" cy="523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2023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353883" y="4771128"/>
            <a:ext cx="1258981" cy="523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2024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253477" y="7884730"/>
            <a:ext cx="1258981" cy="523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2025</a:t>
            </a:r>
          </a:p>
        </p:txBody>
      </p:sp>
      <p:sp>
        <p:nvSpPr>
          <p:cNvPr id="18" name="Freeform 18"/>
          <p:cNvSpPr/>
          <p:nvPr/>
        </p:nvSpPr>
        <p:spPr>
          <a:xfrm>
            <a:off x="62114" y="8224"/>
            <a:ext cx="820391" cy="796725"/>
          </a:xfrm>
          <a:custGeom>
            <a:avLst/>
            <a:gdLst/>
            <a:ahLst/>
            <a:cxnLst/>
            <a:rect l="l" t="t" r="r" b="b"/>
            <a:pathLst>
              <a:path w="820391" h="796725">
                <a:moveTo>
                  <a:pt x="0" y="0"/>
                </a:moveTo>
                <a:lnTo>
                  <a:pt x="820390" y="0"/>
                </a:lnTo>
                <a:lnTo>
                  <a:pt x="820390" y="796726"/>
                </a:lnTo>
                <a:lnTo>
                  <a:pt x="0" y="7967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57926" t="-117052" r="-67541" b="-134872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82504" y="8224"/>
            <a:ext cx="1495070" cy="805334"/>
          </a:xfrm>
          <a:custGeom>
            <a:avLst/>
            <a:gdLst/>
            <a:ahLst/>
            <a:cxnLst/>
            <a:rect l="l" t="t" r="r" b="b"/>
            <a:pathLst>
              <a:path w="1495070" h="805334">
                <a:moveTo>
                  <a:pt x="0" y="0"/>
                </a:moveTo>
                <a:lnTo>
                  <a:pt x="1495071" y="0"/>
                </a:lnTo>
                <a:lnTo>
                  <a:pt x="1495071" y="805334"/>
                </a:lnTo>
                <a:lnTo>
                  <a:pt x="0" y="80533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0681" t="-29293" r="-20165" b="-40775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4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41224" y="4472177"/>
            <a:ext cx="6203911" cy="3737856"/>
          </a:xfrm>
          <a:custGeom>
            <a:avLst/>
            <a:gdLst/>
            <a:ahLst/>
            <a:cxnLst/>
            <a:rect l="l" t="t" r="r" b="b"/>
            <a:pathLst>
              <a:path w="6203911" h="3737856">
                <a:moveTo>
                  <a:pt x="0" y="0"/>
                </a:moveTo>
                <a:lnTo>
                  <a:pt x="6203911" y="0"/>
                </a:lnTo>
                <a:lnTo>
                  <a:pt x="6203911" y="3737856"/>
                </a:lnTo>
                <a:lnTo>
                  <a:pt x="0" y="37378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155371" y="2618795"/>
            <a:ext cx="7103929" cy="4250550"/>
          </a:xfrm>
          <a:custGeom>
            <a:avLst/>
            <a:gdLst/>
            <a:ahLst/>
            <a:cxnLst/>
            <a:rect l="l" t="t" r="r" b="b"/>
            <a:pathLst>
              <a:path w="7103929" h="4250550">
                <a:moveTo>
                  <a:pt x="0" y="0"/>
                </a:moveTo>
                <a:lnTo>
                  <a:pt x="7103929" y="0"/>
                </a:lnTo>
                <a:lnTo>
                  <a:pt x="7103929" y="4250551"/>
                </a:lnTo>
                <a:lnTo>
                  <a:pt x="0" y="42505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125789" y="8524358"/>
            <a:ext cx="5376788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Jumlah Publikasi Jurnal Nasional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637309" y="7359326"/>
            <a:ext cx="6140053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Jumlah Publikasi Jurnal Internasional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10511" y="3193479"/>
            <a:ext cx="10504609" cy="90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Publikasi penelitian tahun 2025 pada jurnal nasional 812 judul, dan jurnal internasional bereputasi 409 judul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258881" y="288925"/>
            <a:ext cx="8426202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1">
                <a:solidFill>
                  <a:srgbClr val="6052A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PUBLIKASI  UNSOED TAHUN 2025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941224" y="9481270"/>
            <a:ext cx="18288000" cy="805730"/>
            <a:chOff x="0" y="0"/>
            <a:chExt cx="4816593" cy="2122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212209"/>
            </a:xfrm>
            <a:custGeom>
              <a:avLst/>
              <a:gdLst/>
              <a:ahLst/>
              <a:cxnLst/>
              <a:rect l="l" t="t" r="r" b="b"/>
              <a:pathLst>
                <a:path w="4816592" h="212209">
                  <a:moveTo>
                    <a:pt x="0" y="0"/>
                  </a:moveTo>
                  <a:lnTo>
                    <a:pt x="4816592" y="0"/>
                  </a:lnTo>
                  <a:lnTo>
                    <a:pt x="4816592" y="212209"/>
                  </a:lnTo>
                  <a:lnTo>
                    <a:pt x="0" y="212209"/>
                  </a:lnTo>
                  <a:close/>
                </a:path>
              </a:pathLst>
            </a:custGeom>
            <a:solidFill>
              <a:srgbClr val="61A2C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816593" cy="259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r>
                <a:rPr lang="en-US" sz="2400">
                  <a:solidFill>
                    <a:srgbClr val="000000"/>
                  </a:solidFill>
                  <a:latin typeface="Magnolia Script"/>
                  <a:ea typeface="Magnolia Script"/>
                  <a:cs typeface="Magnolia Script"/>
                  <a:sym typeface="Magnolia Script"/>
                </a:rPr>
                <a:t>2026 : Pusat Unggulan Pemberdayaan Perdesaan &amp; Kearifan Lokal di tingkat ASEAN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9481270"/>
            <a:ext cx="4548753" cy="1215205"/>
            <a:chOff x="0" y="0"/>
            <a:chExt cx="1198025" cy="32005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98025" cy="320054"/>
            </a:xfrm>
            <a:custGeom>
              <a:avLst/>
              <a:gdLst/>
              <a:ahLst/>
              <a:cxnLst/>
              <a:rect l="l" t="t" r="r" b="b"/>
              <a:pathLst>
                <a:path w="1198025" h="320054">
                  <a:moveTo>
                    <a:pt x="0" y="0"/>
                  </a:moveTo>
                  <a:lnTo>
                    <a:pt x="1198025" y="0"/>
                  </a:lnTo>
                  <a:lnTo>
                    <a:pt x="1198025" y="320054"/>
                  </a:lnTo>
                  <a:lnTo>
                    <a:pt x="0" y="320054"/>
                  </a:ln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1198025" cy="377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r>
                <a:rPr lang="en-US" sz="25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https://lppm.unsoed.ac.id</a:t>
              </a:r>
            </a:p>
            <a:p>
              <a:pPr algn="ctr">
                <a:lnSpc>
                  <a:spcPts val="4900"/>
                </a:lnSpc>
              </a:pPr>
              <a:endParaRPr lang="en-US" sz="25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17190522" y="9481270"/>
            <a:ext cx="693189" cy="693189"/>
          </a:xfrm>
          <a:custGeom>
            <a:avLst/>
            <a:gdLst/>
            <a:ahLst/>
            <a:cxnLst/>
            <a:rect l="l" t="t" r="r" b="b"/>
            <a:pathLst>
              <a:path w="693189" h="693189">
                <a:moveTo>
                  <a:pt x="0" y="0"/>
                </a:moveTo>
                <a:lnTo>
                  <a:pt x="693189" y="0"/>
                </a:lnTo>
                <a:lnTo>
                  <a:pt x="693189" y="693189"/>
                </a:lnTo>
                <a:lnTo>
                  <a:pt x="0" y="6931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2114" y="8224"/>
            <a:ext cx="820391" cy="796725"/>
          </a:xfrm>
          <a:custGeom>
            <a:avLst/>
            <a:gdLst/>
            <a:ahLst/>
            <a:cxnLst/>
            <a:rect l="l" t="t" r="r" b="b"/>
            <a:pathLst>
              <a:path w="820391" h="796725">
                <a:moveTo>
                  <a:pt x="0" y="0"/>
                </a:moveTo>
                <a:lnTo>
                  <a:pt x="820390" y="0"/>
                </a:lnTo>
                <a:lnTo>
                  <a:pt x="820390" y="796726"/>
                </a:lnTo>
                <a:lnTo>
                  <a:pt x="0" y="7967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57926" t="-117052" r="-67541" b="-134872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82504" y="8224"/>
            <a:ext cx="1495070" cy="805334"/>
          </a:xfrm>
          <a:custGeom>
            <a:avLst/>
            <a:gdLst/>
            <a:ahLst/>
            <a:cxnLst/>
            <a:rect l="l" t="t" r="r" b="b"/>
            <a:pathLst>
              <a:path w="1495070" h="805334">
                <a:moveTo>
                  <a:pt x="0" y="0"/>
                </a:moveTo>
                <a:lnTo>
                  <a:pt x="1495071" y="0"/>
                </a:lnTo>
                <a:lnTo>
                  <a:pt x="1495071" y="805334"/>
                </a:lnTo>
                <a:lnTo>
                  <a:pt x="0" y="8053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681" t="-29293" r="-20165" b="-40775"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4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4589" y="2549350"/>
            <a:ext cx="2582712" cy="5311490"/>
          </a:xfrm>
          <a:custGeom>
            <a:avLst/>
            <a:gdLst/>
            <a:ahLst/>
            <a:cxnLst/>
            <a:rect l="l" t="t" r="r" b="b"/>
            <a:pathLst>
              <a:path w="2582712" h="5311490">
                <a:moveTo>
                  <a:pt x="0" y="0"/>
                </a:moveTo>
                <a:lnTo>
                  <a:pt x="2582712" y="0"/>
                </a:lnTo>
                <a:lnTo>
                  <a:pt x="2582712" y="5311490"/>
                </a:lnTo>
                <a:lnTo>
                  <a:pt x="0" y="53114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705745" y="4895851"/>
            <a:ext cx="1588275" cy="1028408"/>
          </a:xfrm>
          <a:custGeom>
            <a:avLst/>
            <a:gdLst/>
            <a:ahLst/>
            <a:cxnLst/>
            <a:rect l="l" t="t" r="r" b="b"/>
            <a:pathLst>
              <a:path w="1588275" h="1028408">
                <a:moveTo>
                  <a:pt x="0" y="0"/>
                </a:moveTo>
                <a:lnTo>
                  <a:pt x="1588276" y="0"/>
                </a:lnTo>
                <a:lnTo>
                  <a:pt x="1588276" y="1028408"/>
                </a:lnTo>
                <a:lnTo>
                  <a:pt x="0" y="10284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87259" y="311956"/>
            <a:ext cx="2169938" cy="2169938"/>
          </a:xfrm>
          <a:custGeom>
            <a:avLst/>
            <a:gdLst/>
            <a:ahLst/>
            <a:cxnLst/>
            <a:rect l="l" t="t" r="r" b="b"/>
            <a:pathLst>
              <a:path w="2169938" h="2169938">
                <a:moveTo>
                  <a:pt x="0" y="0"/>
                </a:moveTo>
                <a:lnTo>
                  <a:pt x="2169938" y="0"/>
                </a:lnTo>
                <a:lnTo>
                  <a:pt x="2169938" y="2169938"/>
                </a:lnTo>
                <a:lnTo>
                  <a:pt x="0" y="21699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818678" y="466629"/>
            <a:ext cx="7977932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1">
                <a:solidFill>
                  <a:srgbClr val="6052A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RUMAH JURNAL LPPM UNSOED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76134" y="4371977"/>
            <a:ext cx="1259811" cy="523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1">
                <a:solidFill>
                  <a:srgbClr val="6052A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10 PUSAT KOORDINASI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35945" y="5062710"/>
            <a:ext cx="1259811" cy="656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 b="1">
                <a:solidFill>
                  <a:srgbClr val="00F5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10 PUSAT</a:t>
            </a:r>
          </a:p>
          <a:p>
            <a:pPr algn="ctr">
              <a:lnSpc>
                <a:spcPts val="2660"/>
              </a:lnSpc>
            </a:pPr>
            <a:r>
              <a:rPr lang="en-US" sz="1900" b="1">
                <a:solidFill>
                  <a:srgbClr val="00F5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RISET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593572" y="2812799"/>
            <a:ext cx="12694428" cy="5477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 1.⁠ ⁠Dharma Abdimas: Terbit Vol 1 no 1 dan no 2 (2024), Vol 2 no 1 (2025)</a:t>
            </a:r>
          </a:p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 2.⁠ ⁠JSRTRD: Terbit vol 1 no 1 (2023) dan vol 3 no 1 (2025)</a:t>
            </a:r>
          </a:p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 3.⁠ ⁠Creatour: terbit 1 kali (vol 1.1 2024)</a:t>
            </a:r>
          </a:p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 4.⁠ ⁠SEA-Insight Journal: vol. 1 no. 1 (2024) 30/6/2024</a:t>
            </a:r>
          </a:p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 5.⁠ ⁠Applied Science for Pharmaceutical: Terbit Vol 1 no 1 (2024), Vol 1 no 2 (2024), vol 2 no 1 (2025)</a:t>
            </a:r>
          </a:p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 6.⁠ ⁠Matan: mulai vol 19 no 1 (2019) sampai vol. 7 no 1 (2025) rutin terbit</a:t>
            </a:r>
          </a:p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 7.⁠ ⁠Jo TeWal: terbit 1 kali, (vol 1.1 2024)</a:t>
            </a:r>
          </a:p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 8.⁠ ⁠Simpul Inovasi: Terbit 3 kali (vol 1 no 1, vol 1 no 2, vol 2 no 1)</a:t>
            </a:r>
          </a:p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 9.⁠ ⁠⁠Nodal: Terbit 1 kali (vol 1 no 1)</a:t>
            </a:r>
          </a:p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10.⁠ ⁠Hakikat: Terbit Vol 1 no 1 (2025)</a:t>
            </a:r>
          </a:p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11.⁠ ⁠Biodiversity: terbit 3 kali (vol 1.1 2024, 1.2 2024, 2.1 2025)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2892" y="8623685"/>
            <a:ext cx="16849503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b="1">
                <a:solidFill>
                  <a:srgbClr val="9B6D2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Dari 11 Jurnal di Rumah Jurnal yang telah terindeks SINTA baru Jurnal MATAN, Terindeks SINTA 5.</a:t>
            </a:r>
          </a:p>
        </p:txBody>
      </p:sp>
      <p:sp>
        <p:nvSpPr>
          <p:cNvPr id="10" name="Freeform 10"/>
          <p:cNvSpPr/>
          <p:nvPr/>
        </p:nvSpPr>
        <p:spPr>
          <a:xfrm>
            <a:off x="62114" y="8224"/>
            <a:ext cx="820391" cy="796725"/>
          </a:xfrm>
          <a:custGeom>
            <a:avLst/>
            <a:gdLst/>
            <a:ahLst/>
            <a:cxnLst/>
            <a:rect l="l" t="t" r="r" b="b"/>
            <a:pathLst>
              <a:path w="820391" h="796725">
                <a:moveTo>
                  <a:pt x="0" y="0"/>
                </a:moveTo>
                <a:lnTo>
                  <a:pt x="820390" y="0"/>
                </a:lnTo>
                <a:lnTo>
                  <a:pt x="820390" y="796726"/>
                </a:lnTo>
                <a:lnTo>
                  <a:pt x="0" y="7967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57926" t="-117052" r="-67541" b="-134872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82504" y="8224"/>
            <a:ext cx="1495070" cy="805334"/>
          </a:xfrm>
          <a:custGeom>
            <a:avLst/>
            <a:gdLst/>
            <a:ahLst/>
            <a:cxnLst/>
            <a:rect l="l" t="t" r="r" b="b"/>
            <a:pathLst>
              <a:path w="1495070" h="805334">
                <a:moveTo>
                  <a:pt x="0" y="0"/>
                </a:moveTo>
                <a:lnTo>
                  <a:pt x="1495071" y="0"/>
                </a:lnTo>
                <a:lnTo>
                  <a:pt x="1495071" y="805334"/>
                </a:lnTo>
                <a:lnTo>
                  <a:pt x="0" y="8053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0681" t="-29293" r="-20165" b="-40775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941224" y="9481270"/>
            <a:ext cx="18288000" cy="805730"/>
            <a:chOff x="0" y="0"/>
            <a:chExt cx="4816593" cy="2122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16592" cy="212209"/>
            </a:xfrm>
            <a:custGeom>
              <a:avLst/>
              <a:gdLst/>
              <a:ahLst/>
              <a:cxnLst/>
              <a:rect l="l" t="t" r="r" b="b"/>
              <a:pathLst>
                <a:path w="4816592" h="212209">
                  <a:moveTo>
                    <a:pt x="0" y="0"/>
                  </a:moveTo>
                  <a:lnTo>
                    <a:pt x="4816592" y="0"/>
                  </a:lnTo>
                  <a:lnTo>
                    <a:pt x="4816592" y="212209"/>
                  </a:lnTo>
                  <a:lnTo>
                    <a:pt x="0" y="212209"/>
                  </a:lnTo>
                  <a:close/>
                </a:path>
              </a:pathLst>
            </a:custGeom>
            <a:solidFill>
              <a:srgbClr val="61A2CE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4816593" cy="259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r>
                <a:rPr lang="en-US" sz="2400">
                  <a:solidFill>
                    <a:srgbClr val="000000"/>
                  </a:solidFill>
                  <a:latin typeface="Magnolia Script"/>
                  <a:ea typeface="Magnolia Script"/>
                  <a:cs typeface="Magnolia Script"/>
                  <a:sym typeface="Magnolia Script"/>
                </a:rPr>
                <a:t>2026 : Pusat Unggulan Pemberdayaan Perdesaan &amp; Kearifan Lokal di tingkat ASEAN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0" y="9481270"/>
            <a:ext cx="4548753" cy="1215205"/>
            <a:chOff x="0" y="0"/>
            <a:chExt cx="1198025" cy="32005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98025" cy="320054"/>
            </a:xfrm>
            <a:custGeom>
              <a:avLst/>
              <a:gdLst/>
              <a:ahLst/>
              <a:cxnLst/>
              <a:rect l="l" t="t" r="r" b="b"/>
              <a:pathLst>
                <a:path w="1198025" h="320054">
                  <a:moveTo>
                    <a:pt x="0" y="0"/>
                  </a:moveTo>
                  <a:lnTo>
                    <a:pt x="1198025" y="0"/>
                  </a:lnTo>
                  <a:lnTo>
                    <a:pt x="1198025" y="320054"/>
                  </a:lnTo>
                  <a:lnTo>
                    <a:pt x="0" y="320054"/>
                  </a:ln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1198025" cy="377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r>
                <a:rPr lang="en-US" sz="25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https://lppm.unsoed.ac.id</a:t>
              </a:r>
            </a:p>
            <a:p>
              <a:pPr algn="ctr">
                <a:lnSpc>
                  <a:spcPts val="4900"/>
                </a:lnSpc>
              </a:pPr>
              <a:endParaRPr lang="en-US" sz="25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17190522" y="9481270"/>
            <a:ext cx="693189" cy="693189"/>
          </a:xfrm>
          <a:custGeom>
            <a:avLst/>
            <a:gdLst/>
            <a:ahLst/>
            <a:cxnLst/>
            <a:rect l="l" t="t" r="r" b="b"/>
            <a:pathLst>
              <a:path w="693189" h="693189">
                <a:moveTo>
                  <a:pt x="0" y="0"/>
                </a:moveTo>
                <a:lnTo>
                  <a:pt x="693189" y="0"/>
                </a:lnTo>
                <a:lnTo>
                  <a:pt x="693189" y="693189"/>
                </a:lnTo>
                <a:lnTo>
                  <a:pt x="0" y="6931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1334</Words>
  <Application>Microsoft Macintosh PowerPoint</Application>
  <PresentationFormat>Kustom</PresentationFormat>
  <Paragraphs>177</Paragraphs>
  <Slides>18</Slides>
  <Notes>0</Notes>
  <HiddenSlides>0</HiddenSlides>
  <MMClips>0</MMClips>
  <ScaleCrop>false</ScaleCrop>
  <HeadingPairs>
    <vt:vector size="8" baseType="variant">
      <vt:variant>
        <vt:lpstr>Font Dipakai</vt:lpstr>
      </vt:variant>
      <vt:variant>
        <vt:i4>13</vt:i4>
      </vt:variant>
      <vt:variant>
        <vt:lpstr>Tema</vt:lpstr>
      </vt:variant>
      <vt:variant>
        <vt:i4>1</vt:i4>
      </vt:variant>
      <vt:variant>
        <vt:lpstr>Server OLE Tertanam</vt:lpstr>
      </vt:variant>
      <vt:variant>
        <vt:i4>1</vt:i4>
      </vt:variant>
      <vt:variant>
        <vt:lpstr>Judul Slide</vt:lpstr>
      </vt:variant>
      <vt:variant>
        <vt:i4>18</vt:i4>
      </vt:variant>
    </vt:vector>
  </HeadingPairs>
  <TitlesOfParts>
    <vt:vector size="33" baseType="lpstr">
      <vt:lpstr>Eczar Bold</vt:lpstr>
      <vt:lpstr>Arial</vt:lpstr>
      <vt:lpstr>Canva Sans Bold</vt:lpstr>
      <vt:lpstr>Aileron Ultra-Bold</vt:lpstr>
      <vt:lpstr>Open Sans Bold</vt:lpstr>
      <vt:lpstr>Aileron Bold</vt:lpstr>
      <vt:lpstr>Poppins Bold</vt:lpstr>
      <vt:lpstr>Aileron</vt:lpstr>
      <vt:lpstr>Open Sans</vt:lpstr>
      <vt:lpstr>Calibri</vt:lpstr>
      <vt:lpstr>Garet Bold</vt:lpstr>
      <vt:lpstr>Magnolia Script</vt:lpstr>
      <vt:lpstr>Public Sans</vt:lpstr>
      <vt:lpstr>Office Theme</vt:lpstr>
      <vt:lpstr>Worksheet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Salinan dari DEWAS PELAKSANAAN PENELITIAN DAN PKM 2025</dc:title>
  <cp:lastModifiedBy>Sri Wahyu Handayani</cp:lastModifiedBy>
  <cp:revision>2</cp:revision>
  <dcterms:created xsi:type="dcterms:W3CDTF">2006-08-16T00:00:00Z</dcterms:created>
  <dcterms:modified xsi:type="dcterms:W3CDTF">2025-12-18T06:28:46Z</dcterms:modified>
  <dc:identifier>DAG7zkfgj-M</dc:identifier>
</cp:coreProperties>
</file>