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27" r:id="rId2"/>
    <p:sldId id="326" r:id="rId3"/>
    <p:sldId id="319" r:id="rId4"/>
    <p:sldId id="320" r:id="rId5"/>
    <p:sldId id="322" r:id="rId6"/>
    <p:sldId id="323" r:id="rId7"/>
    <p:sldId id="324" r:id="rId8"/>
    <p:sldId id="325" r:id="rId9"/>
    <p:sldId id="328" r:id="rId10"/>
    <p:sldId id="329" r:id="rId11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7" autoAdjust="0"/>
    <p:restoredTop sz="94404" autoAdjust="0"/>
  </p:normalViewPr>
  <p:slideViewPr>
    <p:cSldViewPr>
      <p:cViewPr varScale="1">
        <p:scale>
          <a:sx n="48" d="100"/>
          <a:sy n="48" d="100"/>
        </p:scale>
        <p:origin x="9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DC97-5135-469D-8B31-D1B10C31D9D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B48-6F14-4CFA-901C-FAF09C0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ma.kemdikbud.go.i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nelitabmas.unsoed.ac.i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1">
            <a:extLst>
              <a:ext uri="{FF2B5EF4-FFF2-40B4-BE49-F238E27FC236}">
                <a16:creationId xmlns:a16="http://schemas.microsoft.com/office/drawing/2014/main" id="{DE93FB54-65D5-37E1-EA0F-A402D0176212}"/>
              </a:ext>
            </a:extLst>
          </p:cNvPr>
          <p:cNvSpPr txBox="1">
            <a:spLocks/>
          </p:cNvSpPr>
          <p:nvPr/>
        </p:nvSpPr>
        <p:spPr>
          <a:xfrm>
            <a:off x="4355989" y="2781300"/>
            <a:ext cx="9576021" cy="2552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/>
              <a:t>LUARAN PENGABDIAN </a:t>
            </a:r>
          </a:p>
          <a:p>
            <a:r>
              <a:rPr lang="en-US" sz="6000" b="1"/>
              <a:t>KEPADA MASYARAKAT BLU DAN KETENTUAN LUARAN</a:t>
            </a:r>
            <a:endParaRPr lang="en-US" sz="7200" b="1" dirty="0"/>
          </a:p>
        </p:txBody>
      </p:sp>
      <p:sp>
        <p:nvSpPr>
          <p:cNvPr id="5" name="Subtitle 22">
            <a:extLst>
              <a:ext uri="{FF2B5EF4-FFF2-40B4-BE49-F238E27FC236}">
                <a16:creationId xmlns:a16="http://schemas.microsoft.com/office/drawing/2014/main" id="{E33826F4-C1AF-0CFE-B21C-B94C9486B6CB}"/>
              </a:ext>
            </a:extLst>
          </p:cNvPr>
          <p:cNvSpPr txBox="1">
            <a:spLocks/>
          </p:cNvSpPr>
          <p:nvPr/>
        </p:nvSpPr>
        <p:spPr>
          <a:xfrm>
            <a:off x="7772400" y="8343900"/>
            <a:ext cx="1063297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/>
              <a:t>LPPM 2024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147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7173E8-99E3-D18A-C09D-BBE636AE1E0F}"/>
              </a:ext>
            </a:extLst>
          </p:cNvPr>
          <p:cNvSpPr/>
          <p:nvPr/>
        </p:nvSpPr>
        <p:spPr>
          <a:xfrm>
            <a:off x="1714500" y="2933700"/>
            <a:ext cx="14859000" cy="48768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22">
            <a:extLst>
              <a:ext uri="{FF2B5EF4-FFF2-40B4-BE49-F238E27FC236}">
                <a16:creationId xmlns:a16="http://schemas.microsoft.com/office/drawing/2014/main" id="{96A2271A-45BF-DDE0-024C-D6B12020C697}"/>
              </a:ext>
            </a:extLst>
          </p:cNvPr>
          <p:cNvSpPr txBox="1">
            <a:spLocks/>
          </p:cNvSpPr>
          <p:nvPr/>
        </p:nvSpPr>
        <p:spPr>
          <a:xfrm>
            <a:off x="4279255" y="1423878"/>
            <a:ext cx="109244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Kewajiban Pengabdi</a:t>
            </a:r>
            <a:endParaRPr lang="en-US" sz="54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524C6A-6131-7D9F-F542-9F6FA258E344}"/>
              </a:ext>
            </a:extLst>
          </p:cNvPr>
          <p:cNvSpPr txBox="1">
            <a:spLocks/>
          </p:cNvSpPr>
          <p:nvPr/>
        </p:nvSpPr>
        <p:spPr>
          <a:xfrm>
            <a:off x="2568958" y="3082558"/>
            <a:ext cx="12790616" cy="3955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mencantumkan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LPPM UNSOED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pemberi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dana,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menyebutkan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skema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pendanaan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kontrak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Ketua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penulis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korespondensi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2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91DAAB-0500-0F25-1948-DE2153616C3B}"/>
              </a:ext>
            </a:extLst>
          </p:cNvPr>
          <p:cNvSpPr/>
          <p:nvPr/>
        </p:nvSpPr>
        <p:spPr>
          <a:xfrm>
            <a:off x="1981200" y="2781300"/>
            <a:ext cx="14706600" cy="4038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ontent Placeholder 22">
            <a:extLst>
              <a:ext uri="{FF2B5EF4-FFF2-40B4-BE49-F238E27FC236}">
                <a16:creationId xmlns:a16="http://schemas.microsoft.com/office/drawing/2014/main" id="{F72A9E26-EE3C-20CB-8F4A-964E97880B70}"/>
              </a:ext>
            </a:extLst>
          </p:cNvPr>
          <p:cNvSpPr txBox="1">
            <a:spLocks/>
          </p:cNvSpPr>
          <p:nvPr/>
        </p:nvSpPr>
        <p:spPr>
          <a:xfrm>
            <a:off x="2528629" y="3258169"/>
            <a:ext cx="14844971" cy="70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Selamat kepada Ibu/Bapak yang mendapatkan pendanaan BLU 2024</a:t>
            </a:r>
          </a:p>
          <a:p>
            <a:pPr>
              <a:lnSpc>
                <a:spcPct val="150000"/>
              </a:lnSpc>
            </a:pPr>
            <a:r>
              <a:rPr lang="en-US"/>
              <a:t>Masih ada kesempatan mendapatkan pendanaan pengabdian DRTPM sampai 26 maret 2024 </a:t>
            </a:r>
            <a:r>
              <a:rPr lang="en-US">
                <a:hlinkClick r:id="rId2"/>
              </a:rPr>
              <a:t>https://bima.kemdikbud.go.id/</a:t>
            </a:r>
            <a:r>
              <a:rPr lang="en-US"/>
              <a:t> (Bagi yang lupa/belum memiliki akun BIMA silakan menghubungi mas Undi di LPPM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1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D21D8F-EF34-3592-4FEC-6E667BD99A36}"/>
              </a:ext>
            </a:extLst>
          </p:cNvPr>
          <p:cNvSpPr/>
          <p:nvPr/>
        </p:nvSpPr>
        <p:spPr>
          <a:xfrm>
            <a:off x="1371600" y="2781300"/>
            <a:ext cx="15316200" cy="5562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6D68674-FFD0-6E14-C470-95FE06134689}"/>
              </a:ext>
            </a:extLst>
          </p:cNvPr>
          <p:cNvSpPr txBox="1"/>
          <p:nvPr/>
        </p:nvSpPr>
        <p:spPr>
          <a:xfrm>
            <a:off x="1600200" y="3252019"/>
            <a:ext cx="78272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+mj-lt"/>
                <a:cs typeface="Times New Roman" panose="02020603050405020304" pitchFamily="18" charset="0"/>
              </a:rPr>
              <a:t>Luaran wajib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Jurnal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+mj-lt"/>
                <a:cs typeface="Times New Roman" panose="02020603050405020304" pitchFamily="18" charset="0"/>
              </a:rPr>
              <a:t>ber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ISSN/</a:t>
            </a:r>
            <a:r>
              <a:rPr lang="en-US" sz="2800" dirty="0">
                <a:latin typeface="+mj-lt"/>
              </a:rPr>
              <a:t>Artikel </a:t>
            </a:r>
            <a:r>
              <a:rPr lang="en-US" sz="2800" dirty="0" err="1">
                <a:latin typeface="+mj-lt"/>
              </a:rPr>
              <a:t>Proseding</a:t>
            </a:r>
            <a:r>
              <a:rPr lang="en-US" sz="2800" dirty="0">
                <a:latin typeface="+mj-lt"/>
              </a:rPr>
              <a:t> LPPM </a:t>
            </a:r>
            <a:r>
              <a:rPr lang="en-US" sz="2800" dirty="0" err="1">
                <a:latin typeface="+mj-lt"/>
              </a:rPr>
              <a:t>Unsoed</a:t>
            </a:r>
            <a:endParaRPr lang="en-US" sz="2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Seminar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diselenggarakan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oleh LPPM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Unsoed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Profil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hasil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pengabdian</a:t>
            </a:r>
            <a:endParaRPr lang="en-ID" sz="28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r>
              <a:rPr lang="id-ID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id-ID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E0E76B7-4A6C-9584-3AEC-7607A7759459}"/>
              </a:ext>
            </a:extLst>
          </p:cNvPr>
          <p:cNvSpPr txBox="1"/>
          <p:nvPr/>
        </p:nvSpPr>
        <p:spPr>
          <a:xfrm>
            <a:off x="10134600" y="3238500"/>
            <a:ext cx="49506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+mj-lt"/>
                <a:cs typeface="Times New Roman" panose="02020603050405020304" pitchFamily="18" charset="0"/>
              </a:rPr>
              <a:t>Luaran tambahan 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: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Produk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>
                <a:latin typeface="+mj-lt"/>
                <a:cs typeface="Times New Roman" panose="02020603050405020304" pitchFamily="18" charset="0"/>
              </a:rPr>
              <a:t>2)  Metode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>
                <a:latin typeface="+mj-lt"/>
                <a:cs typeface="Times New Roman" panose="02020603050405020304" pitchFamily="18" charset="0"/>
              </a:rPr>
              <a:t>3)  Audio visual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>
                <a:latin typeface="+mj-lt"/>
                <a:cs typeface="Times New Roman" panose="02020603050405020304" pitchFamily="18" charset="0"/>
              </a:rPr>
              <a:t>4)  Buku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TTG 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>
                <a:latin typeface="+mj-lt"/>
                <a:cs typeface="Times New Roman" panose="02020603050405020304" pitchFamily="18" charset="0"/>
              </a:rPr>
              <a:t>5)  dan lain-lain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F789EC79-E6E8-603A-2E90-2CDE7BF1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29" y="1663936"/>
            <a:ext cx="9010741" cy="1556497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WAJIB 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Program </a:t>
            </a:r>
            <a:r>
              <a:rPr lang="id-ID" sz="4400" b="1">
                <a:ea typeface="Cambria" panose="02040503050406030204" pitchFamily="18" charset="0"/>
                <a:cs typeface="Arial" panose="020B0604020202020204" pitchFamily="34" charset="0"/>
              </a:rPr>
              <a:t>Penerapan </a:t>
            </a: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id-ID" sz="4400" b="1">
                <a:ea typeface="Cambria" panose="02040503050406030204" pitchFamily="18" charset="0"/>
                <a:cs typeface="Arial" panose="020B0604020202020204" pitchFamily="34" charset="0"/>
              </a:rPr>
              <a:t>pteks</a:t>
            </a:r>
            <a:br>
              <a:rPr lang="id-ID" sz="4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052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C50BE-CA20-F8D9-163B-3FC16FA1C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DEDC4-6E28-CFBF-9745-93AE8FA9737F}"/>
              </a:ext>
            </a:extLst>
          </p:cNvPr>
          <p:cNvSpPr/>
          <p:nvPr/>
        </p:nvSpPr>
        <p:spPr>
          <a:xfrm>
            <a:off x="1371600" y="2781300"/>
            <a:ext cx="15316200" cy="5562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F153AB2-B142-65E4-EFCA-662F115736E9}"/>
              </a:ext>
            </a:extLst>
          </p:cNvPr>
          <p:cNvSpPr txBox="1"/>
          <p:nvPr/>
        </p:nvSpPr>
        <p:spPr>
          <a:xfrm>
            <a:off x="1600200" y="3252019"/>
            <a:ext cx="78272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+mj-lt"/>
                <a:cs typeface="Times New Roman" panose="02020603050405020304" pitchFamily="18" charset="0"/>
              </a:rPr>
              <a:t>Luaran </a:t>
            </a:r>
            <a:r>
              <a:rPr lang="en-US" sz="2800" b="1" err="1">
                <a:latin typeface="+mj-lt"/>
                <a:cs typeface="Times New Roman" panose="02020603050405020304" pitchFamily="18" charset="0"/>
              </a:rPr>
              <a:t>wajib</a:t>
            </a:r>
            <a:r>
              <a:rPr lang="en-US" sz="2800" b="1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Publikasi  di jurnal terakreditasi Kemenristekdikti (SINTA) atau jurnal nasional ber ISSN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Seminar Nasional/ Internasional yang diselenggarakan oleh LPPM Unsoed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Profil hasil pengabdian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PKS antara mitra /Desa dengan LPPM</a:t>
            </a:r>
          </a:p>
          <a:p>
            <a:r>
              <a:rPr lang="en-US">
                <a:latin typeface="+mj-lt"/>
                <a:cs typeface="Times New Roman" panose="02020603050405020304" pitchFamily="18" charset="0"/>
              </a:rPr>
              <a:t> 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id-ID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id-ID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70A1A84D-BC5A-08AF-9F28-B9BA11DE3C7E}"/>
              </a:ext>
            </a:extLst>
          </p:cNvPr>
          <p:cNvSpPr txBox="1"/>
          <p:nvPr/>
        </p:nvSpPr>
        <p:spPr>
          <a:xfrm>
            <a:off x="10029870" y="3144297"/>
            <a:ext cx="7239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+mj-lt"/>
                <a:cs typeface="Times New Roman" panose="02020603050405020304" pitchFamily="18" charset="0"/>
              </a:rPr>
              <a:t>Luaran tambahan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:</a:t>
            </a:r>
            <a:endParaRPr lang="id-ID" sz="2800">
              <a:latin typeface="+mj-lt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Artikel Prosiding LPPM Unsoed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Produk</a:t>
            </a:r>
            <a:endParaRPr lang="id-ID" sz="280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Metode</a:t>
            </a:r>
            <a:endParaRPr lang="id-ID" sz="280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Diseminasi media cetak/elektronik</a:t>
            </a:r>
            <a:endParaRPr lang="id-ID" sz="280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Rekayasa sosial atau Buku TTG</a:t>
            </a:r>
            <a:endParaRPr lang="id-ID" sz="280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Video kegiatan</a:t>
            </a:r>
            <a:endParaRPr lang="id-ID" sz="280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Dan lain-lain</a:t>
            </a:r>
            <a:endParaRPr lang="id-ID" sz="2800" dirty="0">
              <a:latin typeface="+mj-lt"/>
            </a:endParaRP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90595D63-9F50-5B6D-3A20-2DEEC082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29" y="1663936"/>
            <a:ext cx="9010741" cy="1556497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WAJIB 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Program PkM Berbasis Riset</a:t>
            </a:r>
            <a:b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9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16959-B346-2F04-C895-5CD5A5C7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1739D6-884E-2D10-F684-227E9AA918AC}"/>
              </a:ext>
            </a:extLst>
          </p:cNvPr>
          <p:cNvSpPr/>
          <p:nvPr/>
        </p:nvSpPr>
        <p:spPr>
          <a:xfrm>
            <a:off x="1371600" y="2781300"/>
            <a:ext cx="15316200" cy="5562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5B16F59-6064-0AF1-537C-F4D239DAAC45}"/>
              </a:ext>
            </a:extLst>
          </p:cNvPr>
          <p:cNvSpPr txBox="1"/>
          <p:nvPr/>
        </p:nvSpPr>
        <p:spPr>
          <a:xfrm>
            <a:off x="1600200" y="3252019"/>
            <a:ext cx="78272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Luaran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wajib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di Media Masa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Elektronik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lokal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Video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kegiatan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branding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UNSOED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diupload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viewer &gt;100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jurnal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ber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ISSN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Mengikuti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seminar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diselenggarakan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oleh LPPM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Unsoed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Profil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hasil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pengabdian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r>
              <a:rPr lang="id-ID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id-ID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71239B8-7C33-0E5F-3BA5-2C77991EF40F}"/>
              </a:ext>
            </a:extLst>
          </p:cNvPr>
          <p:cNvSpPr txBox="1"/>
          <p:nvPr/>
        </p:nvSpPr>
        <p:spPr>
          <a:xfrm>
            <a:off x="10029870" y="3162300"/>
            <a:ext cx="7239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+mj-lt"/>
                <a:cs typeface="Times New Roman" panose="02020603050405020304" pitchFamily="18" charset="0"/>
              </a:rPr>
              <a:t>Luaran tambahan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:</a:t>
            </a:r>
            <a:endParaRPr lang="id-ID" sz="2800">
              <a:latin typeface="+mj-lt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HKI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Artikel Proseding LPPM Unsoed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Produk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Metode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Diseminasi media cetak/elektronik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Rekayasa sosial atau Buku TTG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Standing banner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latin typeface="+mj-lt"/>
              </a:rPr>
              <a:t>Dan lain-lain</a:t>
            </a: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CD6E1EEB-015A-ACC2-D879-305151A2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29" y="1663936"/>
            <a:ext cx="9010741" cy="1556497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WAJIB 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Program KKN Tematik</a:t>
            </a:r>
            <a:b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id-ID" sz="4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21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F706F-60D5-BB29-5E81-66D8A86A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D0B1D-5B09-8FC6-1FA5-7ECF946A63AC}"/>
              </a:ext>
            </a:extLst>
          </p:cNvPr>
          <p:cNvSpPr/>
          <p:nvPr/>
        </p:nvSpPr>
        <p:spPr>
          <a:xfrm>
            <a:off x="1371600" y="2781300"/>
            <a:ext cx="15316200" cy="5562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FAEAF99-5A47-F679-6477-54EDEE7BE093}"/>
              </a:ext>
            </a:extLst>
          </p:cNvPr>
          <p:cNvSpPr txBox="1"/>
          <p:nvPr/>
        </p:nvSpPr>
        <p:spPr>
          <a:xfrm>
            <a:off x="1600200" y="3252019"/>
            <a:ext cx="782729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Luaran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wajib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di Media Masa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Elektronik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lokal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Jurnal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ber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-ISSN / Artikel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Proseding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LPPM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Unsoed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Seminar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diselenggarakan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oleh LPPM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Unsoed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Profil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hasil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pengabdian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Data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indeks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kemiskinan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sebelum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dan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setelah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adanya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program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Smart Village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r>
              <a:rPr lang="id-ID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id-ID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D92F877-B1AB-51B3-4DB4-FC3E4449DC6A}"/>
              </a:ext>
            </a:extLst>
          </p:cNvPr>
          <p:cNvSpPr txBox="1"/>
          <p:nvPr/>
        </p:nvSpPr>
        <p:spPr>
          <a:xfrm>
            <a:off x="10029870" y="3134166"/>
            <a:ext cx="7239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+mj-lt"/>
                <a:cs typeface="Times New Roman" panose="02020603050405020304" pitchFamily="18" charset="0"/>
              </a:rPr>
              <a:t>Luaran tambahan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:</a:t>
            </a:r>
            <a:endParaRPr lang="id-ID" sz="2800">
              <a:latin typeface="+mj-lt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Produk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Metode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Audio visual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Buku TTG dan lain-lain </a:t>
            </a: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0CD969FB-602F-FCE4-096D-5965CF12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29" y="1663936"/>
            <a:ext cx="9010741" cy="1556497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WAJIB 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Program </a:t>
            </a:r>
            <a:r>
              <a:rPr lang="en-US" sz="4400" b="1" i="1">
                <a:ea typeface="Cambria" panose="02040503050406030204" pitchFamily="18" charset="0"/>
                <a:cs typeface="Arial" panose="020B0604020202020204" pitchFamily="34" charset="0"/>
              </a:rPr>
              <a:t>Smart Village</a:t>
            </a:r>
            <a:br>
              <a:rPr lang="en-US" sz="4400" b="1" i="1"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id-ID" sz="4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298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827FC-A35A-3487-9E78-5B8C7C54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FC354C-815D-7AC9-B600-A87A55F7A4C2}"/>
              </a:ext>
            </a:extLst>
          </p:cNvPr>
          <p:cNvSpPr/>
          <p:nvPr/>
        </p:nvSpPr>
        <p:spPr>
          <a:xfrm>
            <a:off x="1371600" y="2781300"/>
            <a:ext cx="15316200" cy="5562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4CEC8BB-5373-E8EC-C49F-D10B44E80BF5}"/>
              </a:ext>
            </a:extLst>
          </p:cNvPr>
          <p:cNvSpPr txBox="1"/>
          <p:nvPr/>
        </p:nvSpPr>
        <p:spPr>
          <a:xfrm>
            <a:off x="1600200" y="3252019"/>
            <a:ext cx="78272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Luaran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wajib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di Media Masa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Elektronik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lokal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Publikasi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Jurnal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ber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-ISSN / Artikel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Proseding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 LPPM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Unsoed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Seminar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diselenggarakan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oleh LPPM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Unsoed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Profil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hasil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pengabdian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r>
              <a:rPr lang="id-ID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id-ID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D0A5DFD-7107-0F5D-B0B6-E012CA47F3D4}"/>
              </a:ext>
            </a:extLst>
          </p:cNvPr>
          <p:cNvSpPr txBox="1"/>
          <p:nvPr/>
        </p:nvSpPr>
        <p:spPr>
          <a:xfrm>
            <a:off x="10029870" y="3177709"/>
            <a:ext cx="7239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+mj-lt"/>
                <a:cs typeface="Times New Roman" panose="02020603050405020304" pitchFamily="18" charset="0"/>
              </a:rPr>
              <a:t>Luaran tambahan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:</a:t>
            </a:r>
            <a:endParaRPr lang="id-ID" sz="2800">
              <a:latin typeface="+mj-lt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Produk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Metode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Audio visual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>
                <a:latin typeface="+mj-lt"/>
              </a:rPr>
              <a:t>Buku TTG dan lain-lain </a:t>
            </a: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D38A7061-13F8-898E-6C43-6FCD5456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29" y="1663936"/>
            <a:ext cx="9010741" cy="1556497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WAJIB 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Program Pendukung </a:t>
            </a:r>
            <a:r>
              <a:rPr lang="en-US" sz="4400" b="1" i="1">
                <a:ea typeface="Cambria" panose="02040503050406030204" pitchFamily="18" charset="0"/>
                <a:cs typeface="Arial" panose="020B0604020202020204" pitchFamily="34" charset="0"/>
              </a:rPr>
              <a:t>Smart Village</a:t>
            </a:r>
            <a:b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id-ID" sz="4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309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A686-1CEF-BCD6-1883-5EF0C9A3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4DAC3-E25D-1988-4D5D-65DA8181C835}"/>
              </a:ext>
            </a:extLst>
          </p:cNvPr>
          <p:cNvSpPr/>
          <p:nvPr/>
        </p:nvSpPr>
        <p:spPr>
          <a:xfrm>
            <a:off x="1371600" y="2781300"/>
            <a:ext cx="15316200" cy="55626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067F8E4-837C-DD45-1D63-81EA8202508C}"/>
              </a:ext>
            </a:extLst>
          </p:cNvPr>
          <p:cNvSpPr txBox="1"/>
          <p:nvPr/>
        </p:nvSpPr>
        <p:spPr>
          <a:xfrm>
            <a:off x="1600200" y="3252019"/>
            <a:ext cx="78272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+mj-lt"/>
                <a:cs typeface="Times New Roman" panose="02020603050405020304" pitchFamily="18" charset="0"/>
              </a:rPr>
              <a:t>Luaran </a:t>
            </a:r>
            <a:r>
              <a:rPr lang="en-US" sz="2800" b="1" err="1">
                <a:latin typeface="+mj-lt"/>
                <a:cs typeface="Times New Roman" panose="02020603050405020304" pitchFamily="18" charset="0"/>
              </a:rPr>
              <a:t>wajib</a:t>
            </a:r>
            <a:r>
              <a:rPr lang="en-US" sz="2800" b="1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Setiap negara mempublikasikan hasil pengabdian di Media Masa Elektronik (lokal dan nasional)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Setiap negara mempublikasikan hasil pengabdian pada Jurnal  ber-ISSN / Artikel Proseding  LPPM Unsoed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Setiap negara mengikuti  Seminar nasional/ internasional yang diselenggarakan oleh LPPM Unsoed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+mj-lt"/>
                <a:cs typeface="Times New Roman" panose="02020603050405020304" pitchFamily="18" charset="0"/>
              </a:rPr>
              <a:t>Profil hasil pengabdian </a:t>
            </a:r>
          </a:p>
          <a:p>
            <a:r>
              <a:rPr lang="en-US">
                <a:latin typeface="+mj-lt"/>
                <a:cs typeface="Times New Roman" panose="02020603050405020304" pitchFamily="18" charset="0"/>
              </a:rPr>
              <a:t> 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id-ID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id-ID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FA8964C-7B1D-F9E9-B6C2-42A9329996DE}"/>
              </a:ext>
            </a:extLst>
          </p:cNvPr>
          <p:cNvSpPr txBox="1"/>
          <p:nvPr/>
        </p:nvSpPr>
        <p:spPr>
          <a:xfrm>
            <a:off x="10029870" y="3148681"/>
            <a:ext cx="7239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+mj-lt"/>
                <a:cs typeface="Times New Roman" panose="02020603050405020304" pitchFamily="18" charset="0"/>
              </a:rPr>
              <a:t>Luaran tambahan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 :</a:t>
            </a:r>
            <a:endParaRPr lang="id-ID" sz="2800">
              <a:latin typeface="+mj-lt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sz="2800">
                <a:latin typeface="+mj-lt"/>
              </a:rPr>
              <a:t>Metode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>
                <a:latin typeface="+mj-lt"/>
              </a:rPr>
              <a:t>Audio visual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>
                <a:latin typeface="+mj-lt"/>
              </a:rPr>
              <a:t>Produk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>
                <a:latin typeface="+mj-lt"/>
              </a:rPr>
              <a:t>Buku TTG, dll</a:t>
            </a: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99A75279-AA77-0D38-F91E-7D320FCA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29" y="1663936"/>
            <a:ext cx="9010741" cy="1556497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LUARAN WAJIB 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  <a:t>Program Pengabdian Internasional</a:t>
            </a:r>
            <a:br>
              <a:rPr lang="en-US" sz="4400" b="1"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29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1B9945-BB97-6B36-9706-7405F18D5632}"/>
              </a:ext>
            </a:extLst>
          </p:cNvPr>
          <p:cNvSpPr/>
          <p:nvPr/>
        </p:nvSpPr>
        <p:spPr>
          <a:xfrm>
            <a:off x="762000" y="2038197"/>
            <a:ext cx="16535400" cy="690858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22">
            <a:extLst>
              <a:ext uri="{FF2B5EF4-FFF2-40B4-BE49-F238E27FC236}">
                <a16:creationId xmlns:a16="http://schemas.microsoft.com/office/drawing/2014/main" id="{542B068C-B443-748F-CD24-7F29FB5C9E9E}"/>
              </a:ext>
            </a:extLst>
          </p:cNvPr>
          <p:cNvSpPr txBox="1">
            <a:spLocks/>
          </p:cNvSpPr>
          <p:nvPr/>
        </p:nvSpPr>
        <p:spPr>
          <a:xfrm>
            <a:off x="4341455" y="895198"/>
            <a:ext cx="109244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Kewajiban Pengabdi </a:t>
            </a:r>
            <a:endParaRPr lang="en-US" sz="54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637EA7-CD77-E784-EAE6-6EC5721BC6E1}"/>
              </a:ext>
            </a:extLst>
          </p:cNvPr>
          <p:cNvSpPr txBox="1">
            <a:spLocks/>
          </p:cNvSpPr>
          <p:nvPr/>
        </p:nvSpPr>
        <p:spPr>
          <a:xfrm>
            <a:off x="1219200" y="2628900"/>
            <a:ext cx="15582671" cy="6317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Mohon </a:t>
            </a:r>
            <a:r>
              <a:rPr lang="en-US" sz="3200" dirty="0" err="1">
                <a:solidFill>
                  <a:schemeClr val="tx1"/>
                </a:solidFill>
              </a:rPr>
              <a:t>diperhatikan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pelaksanaan</a:t>
            </a:r>
            <a:r>
              <a:rPr lang="en-US" sz="3200" dirty="0">
                <a:solidFill>
                  <a:schemeClr val="tx1"/>
                </a:solidFill>
              </a:rPr>
              <a:t> dan </a:t>
            </a:r>
            <a:r>
              <a:rPr lang="en-US" sz="3200" dirty="0" err="1">
                <a:solidFill>
                  <a:schemeClr val="tx1"/>
                </a:solidFill>
              </a:rPr>
              <a:t>luaran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Pengabdi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wajib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merevisi</a:t>
            </a:r>
            <a:r>
              <a:rPr lang="en-US" sz="3200" dirty="0">
                <a:solidFill>
                  <a:schemeClr val="tx1"/>
                </a:solidFill>
              </a:rPr>
              <a:t> proposal di </a:t>
            </a:r>
            <a:r>
              <a:rPr lang="en-US" sz="3200" dirty="0" err="1">
                <a:solidFill>
                  <a:schemeClr val="tx1"/>
                </a:solidFill>
              </a:rPr>
              <a:t>Sinelitabmas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sampai</a:t>
            </a:r>
            <a:r>
              <a:rPr lang="en-US" sz="3200" dirty="0">
                <a:solidFill>
                  <a:schemeClr val="tx1"/>
                </a:solidFill>
              </a:rPr>
              <a:t> 15 </a:t>
            </a:r>
            <a:r>
              <a:rPr lang="en-US" sz="3200" dirty="0" err="1">
                <a:solidFill>
                  <a:schemeClr val="tx1"/>
                </a:solidFill>
              </a:rPr>
              <a:t>Maret</a:t>
            </a:r>
            <a:r>
              <a:rPr lang="en-US" sz="3200" dirty="0">
                <a:solidFill>
                  <a:schemeClr val="tx1"/>
                </a:solidFill>
              </a:rPr>
              <a:t> 2024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Pengabdi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wajib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mengisi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catatan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harian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mengunggah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laporan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kemajuan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laporan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akhir</a:t>
            </a:r>
            <a:r>
              <a:rPr lang="en-US" sz="3200" dirty="0">
                <a:solidFill>
                  <a:schemeClr val="tx1"/>
                </a:solidFill>
              </a:rPr>
              <a:t>, SPTB 70%, SPTB 100% dan </a:t>
            </a:r>
            <a:r>
              <a:rPr lang="en-US" sz="3200" dirty="0" err="1">
                <a:solidFill>
                  <a:schemeClr val="tx1"/>
                </a:solidFill>
              </a:rPr>
              <a:t>luaran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penelitian</a:t>
            </a:r>
            <a:r>
              <a:rPr lang="en-US" sz="3200" dirty="0">
                <a:solidFill>
                  <a:schemeClr val="tx1"/>
                </a:solidFill>
              </a:rPr>
              <a:t> di </a:t>
            </a:r>
            <a:r>
              <a:rPr lang="en-US" sz="3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https://sinelitabmas.unsoed.ac.id/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Bukti </a:t>
            </a:r>
            <a:r>
              <a:rPr lang="en-US" sz="3200" dirty="0" err="1">
                <a:solidFill>
                  <a:schemeClr val="tx1"/>
                </a:solidFill>
              </a:rPr>
              <a:t>luaran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pengabdian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wajib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diunggah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lengkap</a:t>
            </a:r>
            <a:r>
              <a:rPr lang="en-US" sz="3200" dirty="0">
                <a:solidFill>
                  <a:schemeClr val="tx1"/>
                </a:solidFill>
              </a:rPr>
              <a:t> di </a:t>
            </a:r>
            <a:r>
              <a:rPr lang="en-US" sz="3200" dirty="0" err="1">
                <a:solidFill>
                  <a:schemeClr val="tx1"/>
                </a:solidFill>
              </a:rPr>
              <a:t>Sinelitabmas</a:t>
            </a:r>
            <a:r>
              <a:rPr lang="en-US" sz="3200" dirty="0">
                <a:solidFill>
                  <a:schemeClr val="tx1"/>
                </a:solidFill>
              </a:rPr>
              <a:t>, dan </a:t>
            </a:r>
            <a:r>
              <a:rPr lang="en-US" sz="3200" b="1" dirty="0" err="1">
                <a:solidFill>
                  <a:schemeClr val="tx1"/>
                </a:solidFill>
              </a:rPr>
              <a:t>hanya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luaran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pengabdian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sesuai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dengan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kontrak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tahun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ini</a:t>
            </a:r>
            <a:endParaRPr lang="en-US" sz="3200" b="1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Terpenuhinya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luaran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menjadi</a:t>
            </a:r>
            <a:r>
              <a:rPr lang="en-US" sz="3200" dirty="0">
                <a:solidFill>
                  <a:schemeClr val="tx1"/>
                </a:solidFill>
              </a:rPr>
              <a:t> salah </a:t>
            </a:r>
            <a:r>
              <a:rPr lang="en-US" sz="3200" dirty="0" err="1">
                <a:solidFill>
                  <a:schemeClr val="tx1"/>
                </a:solidFill>
              </a:rPr>
              <a:t>satu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tolok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ukur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pendanaan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pengabdian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tahun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berikutnya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Luaran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pengabdian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diupdate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setiap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saat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Unggah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Laporan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Kemajuan</a:t>
            </a:r>
            <a:r>
              <a:rPr lang="en-US" sz="3200" b="1" dirty="0">
                <a:solidFill>
                  <a:schemeClr val="tx1"/>
                </a:solidFill>
              </a:rPr>
              <a:t> paling </a:t>
            </a:r>
            <a:r>
              <a:rPr lang="en-US" sz="3200" b="1" dirty="0" err="1">
                <a:solidFill>
                  <a:schemeClr val="tx1"/>
                </a:solidFill>
              </a:rPr>
              <a:t>lambat</a:t>
            </a:r>
            <a:r>
              <a:rPr lang="en-US" sz="3200" b="1" dirty="0">
                <a:solidFill>
                  <a:schemeClr val="tx1"/>
                </a:solidFill>
              </a:rPr>
              <a:t> pada </a:t>
            </a:r>
            <a:r>
              <a:rPr lang="en-US" sz="3200" b="1" dirty="0" err="1">
                <a:solidFill>
                  <a:schemeClr val="tx1"/>
                </a:solidFill>
              </a:rPr>
              <a:t>tanggal</a:t>
            </a:r>
            <a:r>
              <a:rPr lang="en-US" sz="3200" b="1" dirty="0">
                <a:solidFill>
                  <a:schemeClr val="tx1"/>
                </a:solidFill>
              </a:rPr>
              <a:t> 2 September 2024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dilaksanakan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Oktober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2024</a:t>
            </a:r>
            <a:endParaRPr lang="en-US" sz="3200" b="1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Unggah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Laporan</a:t>
            </a:r>
            <a:r>
              <a:rPr lang="en-US" sz="3200" b="1" dirty="0">
                <a:solidFill>
                  <a:schemeClr val="tx1"/>
                </a:solidFill>
              </a:rPr>
              <a:t> Akhir paling </a:t>
            </a:r>
            <a:r>
              <a:rPr lang="en-US" sz="3200" b="1" dirty="0" err="1">
                <a:solidFill>
                  <a:schemeClr val="tx1"/>
                </a:solidFill>
              </a:rPr>
              <a:t>lambat</a:t>
            </a:r>
            <a:r>
              <a:rPr lang="en-US" sz="3200" b="1" dirty="0">
                <a:solidFill>
                  <a:schemeClr val="tx1"/>
                </a:solidFill>
              </a:rPr>
              <a:t> pada </a:t>
            </a:r>
            <a:r>
              <a:rPr lang="en-US" sz="3200" b="1" dirty="0" err="1">
                <a:solidFill>
                  <a:schemeClr val="tx1"/>
                </a:solidFill>
              </a:rPr>
              <a:t>tanggal</a:t>
            </a:r>
            <a:r>
              <a:rPr lang="en-US" sz="3200" b="1" dirty="0">
                <a:solidFill>
                  <a:schemeClr val="tx1"/>
                </a:solidFill>
              </a:rPr>
              <a:t> 26 November 2024</a:t>
            </a:r>
          </a:p>
          <a:p>
            <a:pPr algn="just">
              <a:spcAft>
                <a:spcPts val="600"/>
              </a:spcAft>
            </a:pPr>
            <a:endParaRPr lang="en-US" sz="3200" b="1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3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598</Words>
  <Application>Microsoft Office PowerPoint</Application>
  <PresentationFormat>Custom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Cambria</vt:lpstr>
      <vt:lpstr>Office Theme</vt:lpstr>
      <vt:lpstr>PowerPoint Presentation</vt:lpstr>
      <vt:lpstr>PowerPoint Presentation</vt:lpstr>
      <vt:lpstr>LUARAN WAJIB  Program Penerapan Ipteks </vt:lpstr>
      <vt:lpstr>LUARAN WAJIB  Program PkM Berbasis Riset </vt:lpstr>
      <vt:lpstr>LUARAN WAJIB  Program KKN Tematik  </vt:lpstr>
      <vt:lpstr>LUARAN WAJIB  Program Smart Village  </vt:lpstr>
      <vt:lpstr>LUARAN WAJIB  Program Pendukung Smart Village  </vt:lpstr>
      <vt:lpstr>LUARAN WAJIB  Program Pengabdian Internasional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Penelitian Unsoed</dc:title>
  <dc:subject/>
  <dc:creator>LENOVO</dc:creator>
  <cp:keywords/>
  <dc:description/>
  <cp:lastModifiedBy>Nuniek Ina Ratnaningtyas</cp:lastModifiedBy>
  <cp:revision>92</cp:revision>
  <dcterms:created xsi:type="dcterms:W3CDTF">2006-08-16T00:00:00Z</dcterms:created>
  <dcterms:modified xsi:type="dcterms:W3CDTF">2024-03-04T05:49:30Z</dcterms:modified>
  <cp:category/>
  <dc:identifier>DAFzemZ0VKI</dc:identifier>
</cp:coreProperties>
</file>