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0" r:id="rId3"/>
  </p:sldMasterIdLst>
  <p:sldIdLst>
    <p:sldId id="256" r:id="rId4"/>
    <p:sldId id="289" r:id="rId5"/>
    <p:sldId id="290" r:id="rId6"/>
    <p:sldId id="274" r:id="rId7"/>
    <p:sldId id="276" r:id="rId8"/>
    <p:sldId id="281" r:id="rId9"/>
    <p:sldId id="286" r:id="rId10"/>
    <p:sldId id="259" r:id="rId11"/>
    <p:sldId id="260" r:id="rId12"/>
    <p:sldId id="261" r:id="rId13"/>
    <p:sldId id="258" r:id="rId14"/>
    <p:sldId id="292" r:id="rId15"/>
    <p:sldId id="293" r:id="rId16"/>
    <p:sldId id="270" r:id="rId17"/>
    <p:sldId id="271" r:id="rId18"/>
    <p:sldId id="294" r:id="rId19"/>
    <p:sldId id="262" r:id="rId20"/>
    <p:sldId id="263" r:id="rId21"/>
    <p:sldId id="267" r:id="rId22"/>
    <p:sldId id="266" r:id="rId23"/>
    <p:sldId id="291" r:id="rId24"/>
    <p:sldId id="268" r:id="rId25"/>
    <p:sldId id="269" r:id="rId26"/>
    <p:sldId id="295" r:id="rId27"/>
    <p:sldId id="296" r:id="rId28"/>
    <p:sldId id="277" r:id="rId29"/>
    <p:sldId id="280" r:id="rId30"/>
    <p:sldId id="297" r:id="rId31"/>
    <p:sldId id="298" r:id="rId32"/>
    <p:sldId id="273" r:id="rId33"/>
    <p:sldId id="299" r:id="rId34"/>
    <p:sldId id="282" r:id="rId35"/>
    <p:sldId id="283" r:id="rId36"/>
    <p:sldId id="284" r:id="rId37"/>
    <p:sldId id="285" r:id="rId38"/>
    <p:sldId id="300" r:id="rId39"/>
    <p:sldId id="287" r:id="rId40"/>
    <p:sldId id="288"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88" d="100"/>
          <a:sy n="88" d="100"/>
        </p:scale>
        <p:origin x="210"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DRI%202016\Valuasi%20Paten\WIPO%20GII.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'[WIPO GII.xlsx]GII WIPO'!$A$4</c:f>
              <c:strCache>
                <c:ptCount val="1"/>
                <c:pt idx="0">
                  <c:v>Singapore</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'[WIPO GII.xlsx]GII WIPO'!$C$3:$G$3</c:f>
              <c:strCache>
                <c:ptCount val="5"/>
                <c:pt idx="0">
                  <c:v>2014 (n=143)</c:v>
                </c:pt>
                <c:pt idx="1">
                  <c:v>2015 (n=141)</c:v>
                </c:pt>
                <c:pt idx="2">
                  <c:v>2016 (n=128)</c:v>
                </c:pt>
                <c:pt idx="3">
                  <c:v>2017 (n=127)</c:v>
                </c:pt>
                <c:pt idx="4">
                  <c:v>2018 (n=126)</c:v>
                </c:pt>
              </c:strCache>
            </c:strRef>
          </c:cat>
          <c:val>
            <c:numRef>
              <c:f>'[WIPO GII.xlsx]GII WIPO'!$C$4:$G$4</c:f>
              <c:numCache>
                <c:formatCode>General</c:formatCode>
                <c:ptCount val="5"/>
                <c:pt idx="0">
                  <c:v>7</c:v>
                </c:pt>
                <c:pt idx="1">
                  <c:v>7</c:v>
                </c:pt>
                <c:pt idx="2">
                  <c:v>6</c:v>
                </c:pt>
                <c:pt idx="3">
                  <c:v>7</c:v>
                </c:pt>
                <c:pt idx="4">
                  <c:v>5</c:v>
                </c:pt>
              </c:numCache>
            </c:numRef>
          </c:val>
          <c:smooth val="0"/>
          <c:extLst>
            <c:ext xmlns:c16="http://schemas.microsoft.com/office/drawing/2014/chart" uri="{C3380CC4-5D6E-409C-BE32-E72D297353CC}">
              <c16:uniqueId val="{00000000-696C-4BA1-B704-0A266F4F3F52}"/>
            </c:ext>
          </c:extLst>
        </c:ser>
        <c:ser>
          <c:idx val="1"/>
          <c:order val="1"/>
          <c:tx>
            <c:strRef>
              <c:f>'[WIPO GII.xlsx]GII WIPO'!$A$5</c:f>
              <c:strCache>
                <c:ptCount val="1"/>
                <c:pt idx="0">
                  <c:v>Malaysia</c:v>
                </c:pt>
              </c:strCache>
            </c:strRef>
          </c:tx>
          <c:spPr>
            <a:ln w="22225" cap="rnd">
              <a:solidFill>
                <a:schemeClr val="accent6"/>
              </a:solidFill>
              <a:round/>
            </a:ln>
            <a:effectLst/>
          </c:spPr>
          <c:marker>
            <c:symbol val="square"/>
            <c:size val="6"/>
            <c:spPr>
              <a:solidFill>
                <a:schemeClr val="accent6"/>
              </a:solidFill>
              <a:ln w="9525">
                <a:solidFill>
                  <a:schemeClr val="accent6"/>
                </a:solidFill>
                <a:round/>
              </a:ln>
              <a:effectLst/>
            </c:spPr>
          </c:marker>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'[WIPO GII.xlsx]GII WIPO'!$C$3:$G$3</c:f>
              <c:strCache>
                <c:ptCount val="5"/>
                <c:pt idx="0">
                  <c:v>2014 (n=143)</c:v>
                </c:pt>
                <c:pt idx="1">
                  <c:v>2015 (n=141)</c:v>
                </c:pt>
                <c:pt idx="2">
                  <c:v>2016 (n=128)</c:v>
                </c:pt>
                <c:pt idx="3">
                  <c:v>2017 (n=127)</c:v>
                </c:pt>
                <c:pt idx="4">
                  <c:v>2018 (n=126)</c:v>
                </c:pt>
              </c:strCache>
            </c:strRef>
          </c:cat>
          <c:val>
            <c:numRef>
              <c:f>'[WIPO GII.xlsx]GII WIPO'!$C$5:$G$5</c:f>
              <c:numCache>
                <c:formatCode>General</c:formatCode>
                <c:ptCount val="5"/>
                <c:pt idx="0">
                  <c:v>33</c:v>
                </c:pt>
                <c:pt idx="1">
                  <c:v>32</c:v>
                </c:pt>
                <c:pt idx="2">
                  <c:v>35</c:v>
                </c:pt>
                <c:pt idx="3">
                  <c:v>37</c:v>
                </c:pt>
                <c:pt idx="4">
                  <c:v>35</c:v>
                </c:pt>
              </c:numCache>
            </c:numRef>
          </c:val>
          <c:smooth val="0"/>
          <c:extLst>
            <c:ext xmlns:c16="http://schemas.microsoft.com/office/drawing/2014/chart" uri="{C3380CC4-5D6E-409C-BE32-E72D297353CC}">
              <c16:uniqueId val="{00000001-696C-4BA1-B704-0A266F4F3F52}"/>
            </c:ext>
          </c:extLst>
        </c:ser>
        <c:ser>
          <c:idx val="2"/>
          <c:order val="2"/>
          <c:tx>
            <c:strRef>
              <c:f>'[WIPO GII.xlsx]GII WIPO'!$A$6</c:f>
              <c:strCache>
                <c:ptCount val="1"/>
                <c:pt idx="0">
                  <c:v>Thailand</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'[WIPO GII.xlsx]GII WIPO'!$C$3:$G$3</c:f>
              <c:strCache>
                <c:ptCount val="5"/>
                <c:pt idx="0">
                  <c:v>2014 (n=143)</c:v>
                </c:pt>
                <c:pt idx="1">
                  <c:v>2015 (n=141)</c:v>
                </c:pt>
                <c:pt idx="2">
                  <c:v>2016 (n=128)</c:v>
                </c:pt>
                <c:pt idx="3">
                  <c:v>2017 (n=127)</c:v>
                </c:pt>
                <c:pt idx="4">
                  <c:v>2018 (n=126)</c:v>
                </c:pt>
              </c:strCache>
            </c:strRef>
          </c:cat>
          <c:val>
            <c:numRef>
              <c:f>'[WIPO GII.xlsx]GII WIPO'!$C$6:$G$6</c:f>
              <c:numCache>
                <c:formatCode>General</c:formatCode>
                <c:ptCount val="5"/>
                <c:pt idx="0">
                  <c:v>48</c:v>
                </c:pt>
                <c:pt idx="1">
                  <c:v>55</c:v>
                </c:pt>
                <c:pt idx="2">
                  <c:v>52</c:v>
                </c:pt>
                <c:pt idx="3">
                  <c:v>51</c:v>
                </c:pt>
                <c:pt idx="4">
                  <c:v>44</c:v>
                </c:pt>
              </c:numCache>
            </c:numRef>
          </c:val>
          <c:smooth val="0"/>
          <c:extLst>
            <c:ext xmlns:c16="http://schemas.microsoft.com/office/drawing/2014/chart" uri="{C3380CC4-5D6E-409C-BE32-E72D297353CC}">
              <c16:uniqueId val="{00000002-696C-4BA1-B704-0A266F4F3F52}"/>
            </c:ext>
          </c:extLst>
        </c:ser>
        <c:ser>
          <c:idx val="3"/>
          <c:order val="3"/>
          <c:tx>
            <c:strRef>
              <c:f>'[WIPO GII.xlsx]GII WIPO'!$A$7</c:f>
              <c:strCache>
                <c:ptCount val="1"/>
                <c:pt idx="0">
                  <c:v>Vietnam</c:v>
                </c:pt>
              </c:strCache>
            </c:strRef>
          </c:tx>
          <c:spPr>
            <a:ln w="22225" cap="rnd">
              <a:solidFill>
                <a:schemeClr val="accent4"/>
              </a:solidFill>
              <a:round/>
            </a:ln>
            <a:effectLst/>
          </c:spPr>
          <c:marker>
            <c:symbol val="x"/>
            <c:size val="6"/>
            <c:spPr>
              <a:noFill/>
              <a:ln w="9525">
                <a:solidFill>
                  <a:schemeClr val="accent4"/>
                </a:solidFill>
                <a:round/>
              </a:ln>
              <a:effectLst/>
            </c:spPr>
          </c:marker>
          <c:dLbls>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'[WIPO GII.xlsx]GII WIPO'!$C$3:$G$3</c:f>
              <c:strCache>
                <c:ptCount val="5"/>
                <c:pt idx="0">
                  <c:v>2014 (n=143)</c:v>
                </c:pt>
                <c:pt idx="1">
                  <c:v>2015 (n=141)</c:v>
                </c:pt>
                <c:pt idx="2">
                  <c:v>2016 (n=128)</c:v>
                </c:pt>
                <c:pt idx="3">
                  <c:v>2017 (n=127)</c:v>
                </c:pt>
                <c:pt idx="4">
                  <c:v>2018 (n=126)</c:v>
                </c:pt>
              </c:strCache>
            </c:strRef>
          </c:cat>
          <c:val>
            <c:numRef>
              <c:f>'[WIPO GII.xlsx]GII WIPO'!$C$7:$G$7</c:f>
              <c:numCache>
                <c:formatCode>General</c:formatCode>
                <c:ptCount val="5"/>
                <c:pt idx="0">
                  <c:v>71</c:v>
                </c:pt>
                <c:pt idx="1">
                  <c:v>52</c:v>
                </c:pt>
                <c:pt idx="2">
                  <c:v>59</c:v>
                </c:pt>
                <c:pt idx="3">
                  <c:v>47</c:v>
                </c:pt>
                <c:pt idx="4">
                  <c:v>45</c:v>
                </c:pt>
              </c:numCache>
            </c:numRef>
          </c:val>
          <c:smooth val="0"/>
          <c:extLst>
            <c:ext xmlns:c16="http://schemas.microsoft.com/office/drawing/2014/chart" uri="{C3380CC4-5D6E-409C-BE32-E72D297353CC}">
              <c16:uniqueId val="{00000003-696C-4BA1-B704-0A266F4F3F52}"/>
            </c:ext>
          </c:extLst>
        </c:ser>
        <c:ser>
          <c:idx val="4"/>
          <c:order val="4"/>
          <c:tx>
            <c:strRef>
              <c:f>'[WIPO GII.xlsx]GII WIPO'!$A$8</c:f>
              <c:strCache>
                <c:ptCount val="1"/>
                <c:pt idx="0">
                  <c:v>Indonesia</c:v>
                </c:pt>
              </c:strCache>
            </c:strRef>
          </c:tx>
          <c:spPr>
            <a:ln w="22225" cap="rnd">
              <a:solidFill>
                <a:srgbClr val="FF0000"/>
              </a:solidFill>
              <a:round/>
            </a:ln>
            <a:effectLst/>
          </c:spPr>
          <c:marker>
            <c:symbol val="star"/>
            <c:size val="6"/>
            <c:spPr>
              <a:noFill/>
              <a:ln w="9525">
                <a:solidFill>
                  <a:srgbClr val="FF0000"/>
                </a:solidFill>
                <a:round/>
              </a:ln>
              <a:effectLst/>
            </c:spPr>
          </c:marker>
          <c:dLbls>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'[WIPO GII.xlsx]GII WIPO'!$C$3:$G$3</c:f>
              <c:strCache>
                <c:ptCount val="5"/>
                <c:pt idx="0">
                  <c:v>2014 (n=143)</c:v>
                </c:pt>
                <c:pt idx="1">
                  <c:v>2015 (n=141)</c:v>
                </c:pt>
                <c:pt idx="2">
                  <c:v>2016 (n=128)</c:v>
                </c:pt>
                <c:pt idx="3">
                  <c:v>2017 (n=127)</c:v>
                </c:pt>
                <c:pt idx="4">
                  <c:v>2018 (n=126)</c:v>
                </c:pt>
              </c:strCache>
            </c:strRef>
          </c:cat>
          <c:val>
            <c:numRef>
              <c:f>'[WIPO GII.xlsx]GII WIPO'!$C$8:$G$8</c:f>
              <c:numCache>
                <c:formatCode>General</c:formatCode>
                <c:ptCount val="5"/>
                <c:pt idx="0">
                  <c:v>87</c:v>
                </c:pt>
                <c:pt idx="1">
                  <c:v>97</c:v>
                </c:pt>
                <c:pt idx="2">
                  <c:v>88</c:v>
                </c:pt>
                <c:pt idx="3">
                  <c:v>87</c:v>
                </c:pt>
                <c:pt idx="4">
                  <c:v>85</c:v>
                </c:pt>
              </c:numCache>
            </c:numRef>
          </c:val>
          <c:smooth val="0"/>
          <c:extLst>
            <c:ext xmlns:c16="http://schemas.microsoft.com/office/drawing/2014/chart" uri="{C3380CC4-5D6E-409C-BE32-E72D297353CC}">
              <c16:uniqueId val="{00000004-696C-4BA1-B704-0A266F4F3F52}"/>
            </c:ext>
          </c:extLst>
        </c:ser>
        <c:dLbls>
          <c:showLegendKey val="0"/>
          <c:showVal val="1"/>
          <c:showCatName val="0"/>
          <c:showSerName val="0"/>
          <c:showPercent val="0"/>
          <c:showBubbleSize val="0"/>
        </c:dLbls>
        <c:marker val="1"/>
        <c:smooth val="0"/>
        <c:axId val="-1260157264"/>
        <c:axId val="-1260156720"/>
      </c:lineChart>
      <c:catAx>
        <c:axId val="-1260157264"/>
        <c:scaling>
          <c:orientation val="minMax"/>
        </c:scaling>
        <c:delete val="0"/>
        <c:axPos val="t"/>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all" spc="120" normalizeH="0" baseline="0">
                <a:solidFill>
                  <a:sysClr val="windowText" lastClr="000000"/>
                </a:solidFill>
                <a:latin typeface="+mn-lt"/>
                <a:ea typeface="+mn-ea"/>
                <a:cs typeface="+mn-cs"/>
              </a:defRPr>
            </a:pPr>
            <a:endParaRPr lang="en-US"/>
          </a:p>
        </c:txPr>
        <c:crossAx val="-1260156720"/>
        <c:crosses val="autoZero"/>
        <c:auto val="1"/>
        <c:lblAlgn val="ctr"/>
        <c:lblOffset val="100"/>
        <c:noMultiLvlLbl val="0"/>
      </c:catAx>
      <c:valAx>
        <c:axId val="-1260156720"/>
        <c:scaling>
          <c:orientation val="maxMin"/>
        </c:scaling>
        <c:delete val="1"/>
        <c:axPos val="l"/>
        <c:numFmt formatCode="General" sourceLinked="1"/>
        <c:majorTickMark val="out"/>
        <c:minorTickMark val="none"/>
        <c:tickLblPos val="none"/>
        <c:crossAx val="-1260157264"/>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ysClr val="windowText" lastClr="000000"/>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Paten!$H$4</c:f>
              <c:strCache>
                <c:ptCount val="1"/>
                <c:pt idx="0">
                  <c:v>Indonesia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spPr>
              <a:noFill/>
              <a:ln>
                <a:noFill/>
              </a:ln>
              <a:effectLst/>
            </c:spPr>
            <c:txPr>
              <a:bodyPr rot="0" spcFirstLastPara="1" vertOverflow="ellipsis" horzOverflow="clip" vert="horz" wrap="square" lIns="36576" tIns="91440" rIns="182880" bIns="18288"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Paten!$G$5:$G$8</c:f>
              <c:strCache>
                <c:ptCount val="4"/>
                <c:pt idx="0">
                  <c:v>2016</c:v>
                </c:pt>
                <c:pt idx="1">
                  <c:v>2017</c:v>
                </c:pt>
                <c:pt idx="2">
                  <c:v>18-08-2018</c:v>
                </c:pt>
                <c:pt idx="3">
                  <c:v>Total</c:v>
                </c:pt>
              </c:strCache>
            </c:strRef>
          </c:cat>
          <c:val>
            <c:numRef>
              <c:f>Paten!$H$5:$H$8</c:f>
              <c:numCache>
                <c:formatCode>#,##0</c:formatCode>
                <c:ptCount val="4"/>
                <c:pt idx="0">
                  <c:v>1471</c:v>
                </c:pt>
                <c:pt idx="1">
                  <c:v>2271</c:v>
                </c:pt>
                <c:pt idx="2">
                  <c:v>1139</c:v>
                </c:pt>
                <c:pt idx="3">
                  <c:v>4881</c:v>
                </c:pt>
              </c:numCache>
            </c:numRef>
          </c:val>
          <c:extLst>
            <c:ext xmlns:c16="http://schemas.microsoft.com/office/drawing/2014/chart" uri="{C3380CC4-5D6E-409C-BE32-E72D297353CC}">
              <c16:uniqueId val="{00000000-59A2-43DA-8B66-2B0EF1BA4C47}"/>
            </c:ext>
          </c:extLst>
        </c:ser>
        <c:ser>
          <c:idx val="1"/>
          <c:order val="1"/>
          <c:tx>
            <c:strRef>
              <c:f>Paten!$I$4</c:f>
              <c:strCache>
                <c:ptCount val="1"/>
                <c:pt idx="0">
                  <c:v>Luar Indonesia</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spPr>
              <a:noFill/>
              <a:ln>
                <a:noFill/>
              </a:ln>
              <a:effectLst/>
            </c:spPr>
            <c:txPr>
              <a:bodyPr rot="0" spcFirstLastPara="1" vertOverflow="ellipsis" horzOverflow="clip" vert="horz" wrap="square" lIns="91440" tIns="91440" rIns="0" bIns="18288"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Paten!$G$5:$G$8</c:f>
              <c:strCache>
                <c:ptCount val="4"/>
                <c:pt idx="0">
                  <c:v>2016</c:v>
                </c:pt>
                <c:pt idx="1">
                  <c:v>2017</c:v>
                </c:pt>
                <c:pt idx="2">
                  <c:v>18-08-2018</c:v>
                </c:pt>
                <c:pt idx="3">
                  <c:v>Total</c:v>
                </c:pt>
              </c:strCache>
            </c:strRef>
          </c:cat>
          <c:val>
            <c:numRef>
              <c:f>Paten!$I$5:$I$8</c:f>
              <c:numCache>
                <c:formatCode>_(* #,##0_);_(* \(#,##0\);_(* "-"??_);_(@_)</c:formatCode>
                <c:ptCount val="4"/>
                <c:pt idx="0">
                  <c:v>7765</c:v>
                </c:pt>
                <c:pt idx="1">
                  <c:v>7524</c:v>
                </c:pt>
                <c:pt idx="2">
                  <c:v>5058</c:v>
                </c:pt>
                <c:pt idx="3">
                  <c:v>20347</c:v>
                </c:pt>
              </c:numCache>
            </c:numRef>
          </c:val>
          <c:extLst>
            <c:ext xmlns:c16="http://schemas.microsoft.com/office/drawing/2014/chart" uri="{C3380CC4-5D6E-409C-BE32-E72D297353CC}">
              <c16:uniqueId val="{00000001-59A2-43DA-8B66-2B0EF1BA4C47}"/>
            </c:ext>
          </c:extLst>
        </c:ser>
        <c:dLbls>
          <c:showLegendKey val="0"/>
          <c:showVal val="1"/>
          <c:showCatName val="0"/>
          <c:showSerName val="0"/>
          <c:showPercent val="0"/>
          <c:showBubbleSize val="0"/>
        </c:dLbls>
        <c:gapWidth val="150"/>
        <c:shape val="box"/>
        <c:axId val="-1260234672"/>
        <c:axId val="-1260155632"/>
        <c:axId val="0"/>
      </c:bar3DChart>
      <c:catAx>
        <c:axId val="-12602346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260155632"/>
        <c:crosses val="autoZero"/>
        <c:auto val="1"/>
        <c:lblAlgn val="ctr"/>
        <c:lblOffset val="100"/>
        <c:noMultiLvlLbl val="0"/>
      </c:catAx>
      <c:valAx>
        <c:axId val="-1260155632"/>
        <c:scaling>
          <c:orientation val="minMax"/>
        </c:scaling>
        <c:delete val="1"/>
        <c:axPos val="l"/>
        <c:numFmt formatCode="#,##0" sourceLinked="1"/>
        <c:majorTickMark val="none"/>
        <c:minorTickMark val="none"/>
        <c:tickLblPos val="nextTo"/>
        <c:crossAx val="-12602346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070B68-3B3D-478D-BF38-A7446B8F774A}" type="doc">
      <dgm:prSet loTypeId="urn:microsoft.com/office/officeart/2005/8/layout/radial5" loCatId="relationship" qsTypeId="urn:microsoft.com/office/officeart/2005/8/quickstyle/simple1" qsCatId="simple" csTypeId="urn:microsoft.com/office/officeart/2005/8/colors/colorful1#1" csCatId="colorful" phldr="1"/>
      <dgm:spPr/>
      <dgm:t>
        <a:bodyPr/>
        <a:lstStyle/>
        <a:p>
          <a:endParaRPr lang="en-US"/>
        </a:p>
      </dgm:t>
    </dgm:pt>
    <dgm:pt modelId="{77DA8878-0682-4CF4-AD00-8D7A26716925}">
      <dgm:prSet phldrT="[Text]"/>
      <dgm:spPr>
        <a:xfrm>
          <a:off x="2706484" y="0"/>
          <a:ext cx="2473731" cy="1033974"/>
        </a:xfrm>
        <a:prstGeom prst="roundRect">
          <a:avLst/>
        </a:prstGeom>
        <a:solidFill>
          <a:srgbClr val="5B9BD5">
            <a:lumMod val="50000"/>
          </a:srgbClr>
        </a:solidFill>
        <a:ln w="12700" cap="flat" cmpd="sng" algn="ctr">
          <a:solidFill>
            <a:sysClr val="window" lastClr="FFFFFF">
              <a:hueOff val="0"/>
              <a:satOff val="0"/>
              <a:lumOff val="0"/>
              <a:alphaOff val="0"/>
            </a:sysClr>
          </a:solidFill>
          <a:prstDash val="solid"/>
          <a:miter lim="800000"/>
        </a:ln>
        <a:effectLst/>
      </dgm:spPr>
      <dgm:t>
        <a:bodyPr/>
        <a:lstStyle/>
        <a:p>
          <a:pPr>
            <a:lnSpc>
              <a:spcPct val="100000"/>
            </a:lnSpc>
            <a:spcAft>
              <a:spcPts val="0"/>
            </a:spcAft>
            <a:buNone/>
          </a:pPr>
          <a:r>
            <a:rPr lang="en-US" b="1" dirty="0" err="1">
              <a:solidFill>
                <a:sysClr val="window" lastClr="FFFFFF"/>
              </a:solidFill>
              <a:latin typeface="Calibri" panose="020F0502020204030204"/>
              <a:ea typeface="+mn-ea"/>
              <a:cs typeface="+mn-cs"/>
            </a:rPr>
            <a:t>Hilirisasi</a:t>
          </a:r>
          <a:endParaRPr lang="en-US" b="1" dirty="0">
            <a:solidFill>
              <a:sysClr val="window" lastClr="FFFFFF"/>
            </a:solidFill>
            <a:latin typeface="Calibri" panose="020F0502020204030204"/>
            <a:ea typeface="+mn-ea"/>
            <a:cs typeface="+mn-cs"/>
          </a:endParaRPr>
        </a:p>
        <a:p>
          <a:pPr>
            <a:lnSpc>
              <a:spcPct val="100000"/>
            </a:lnSpc>
            <a:spcAft>
              <a:spcPts val="0"/>
            </a:spcAft>
            <a:buNone/>
          </a:pPr>
          <a:r>
            <a:rPr lang="en-US" b="1" dirty="0">
              <a:solidFill>
                <a:sysClr val="window" lastClr="FFFFFF"/>
              </a:solidFill>
              <a:latin typeface="Calibri" panose="020F0502020204030204"/>
              <a:ea typeface="+mn-ea"/>
              <a:cs typeface="+mn-cs"/>
            </a:rPr>
            <a:t>(</a:t>
          </a:r>
          <a:r>
            <a:rPr lang="en-US" b="1" dirty="0" err="1">
              <a:solidFill>
                <a:sysClr val="window" lastClr="FFFFFF"/>
              </a:solidFill>
              <a:latin typeface="Calibri" panose="020F0502020204030204"/>
              <a:ea typeface="+mn-ea"/>
              <a:cs typeface="+mn-cs"/>
            </a:rPr>
            <a:t>Alih</a:t>
          </a:r>
          <a:r>
            <a:rPr lang="en-US" b="1" dirty="0">
              <a:solidFill>
                <a:sysClr val="window" lastClr="FFFFFF"/>
              </a:solidFill>
              <a:latin typeface="Calibri" panose="020F0502020204030204"/>
              <a:ea typeface="+mn-ea"/>
              <a:cs typeface="+mn-cs"/>
            </a:rPr>
            <a:t> </a:t>
          </a:r>
          <a:r>
            <a:rPr lang="en-US" b="1" dirty="0" err="1">
              <a:solidFill>
                <a:sysClr val="window" lastClr="FFFFFF"/>
              </a:solidFill>
              <a:latin typeface="Calibri" panose="020F0502020204030204"/>
              <a:ea typeface="+mn-ea"/>
              <a:cs typeface="+mn-cs"/>
            </a:rPr>
            <a:t>Teknologi</a:t>
          </a:r>
          <a:r>
            <a:rPr lang="en-US" b="1" dirty="0">
              <a:solidFill>
                <a:sysClr val="window" lastClr="FFFFFF"/>
              </a:solidFill>
              <a:latin typeface="Calibri" panose="020F0502020204030204"/>
              <a:ea typeface="+mn-ea"/>
              <a:cs typeface="+mn-cs"/>
            </a:rPr>
            <a:t>)</a:t>
          </a:r>
        </a:p>
      </dgm:t>
    </dgm:pt>
    <dgm:pt modelId="{3E26F87B-DA83-41DE-B783-CB1FF99EAB3B}" type="parTrans" cxnId="{6291D3B6-5241-46EF-B6F4-A353BA3ED822}">
      <dgm:prSet/>
      <dgm:spPr/>
      <dgm:t>
        <a:bodyPr/>
        <a:lstStyle/>
        <a:p>
          <a:endParaRPr lang="en-US"/>
        </a:p>
      </dgm:t>
    </dgm:pt>
    <dgm:pt modelId="{AF370259-8FC6-4EF1-A1CD-B11A4844C9E3}" type="sibTrans" cxnId="{6291D3B6-5241-46EF-B6F4-A353BA3ED822}">
      <dgm:prSet/>
      <dgm:spPr/>
      <dgm:t>
        <a:bodyPr/>
        <a:lstStyle/>
        <a:p>
          <a:endParaRPr lang="en-US"/>
        </a:p>
      </dgm:t>
    </dgm:pt>
    <dgm:pt modelId="{0355E198-EC2E-436B-9D0C-93A62A0ECC5F}">
      <dgm:prSet phldrT="[Text]" custT="1"/>
      <dgm:spPr>
        <a:xfrm>
          <a:off x="175482" y="1296160"/>
          <a:ext cx="2704834" cy="1033974"/>
        </a:xfrm>
        <a:prstGeom prst="roundRect">
          <a:avLst/>
        </a:prstGeom>
        <a:solidFill>
          <a:srgbClr val="70AD47">
            <a:lumMod val="50000"/>
          </a:srgbClr>
        </a:solidFill>
        <a:ln w="12700" cap="flat" cmpd="sng" algn="ctr">
          <a:solidFill>
            <a:sysClr val="window" lastClr="FFFFFF">
              <a:hueOff val="0"/>
              <a:satOff val="0"/>
              <a:lumOff val="0"/>
              <a:alphaOff val="0"/>
            </a:sysClr>
          </a:solidFill>
          <a:prstDash val="solid"/>
          <a:miter lim="800000"/>
        </a:ln>
        <a:effectLst/>
      </dgm:spPr>
      <dgm:t>
        <a:bodyPr/>
        <a:lstStyle/>
        <a:p>
          <a:pPr>
            <a:lnSpc>
              <a:spcPct val="100000"/>
            </a:lnSpc>
            <a:spcAft>
              <a:spcPts val="0"/>
            </a:spcAft>
            <a:buNone/>
          </a:pPr>
          <a:r>
            <a:rPr lang="en-US" sz="2800" b="1" dirty="0" err="1">
              <a:solidFill>
                <a:sysClr val="window" lastClr="FFFFFF"/>
              </a:solidFill>
              <a:latin typeface="Calibri" panose="020F0502020204030204"/>
              <a:ea typeface="+mn-ea"/>
              <a:cs typeface="+mn-cs"/>
            </a:rPr>
            <a:t>Sosial</a:t>
          </a:r>
          <a:endParaRPr lang="en-US" sz="1900" b="1" dirty="0">
            <a:solidFill>
              <a:sysClr val="window" lastClr="FFFFFF"/>
            </a:solidFill>
            <a:latin typeface="Calibri" panose="020F0502020204030204"/>
            <a:ea typeface="+mn-ea"/>
            <a:cs typeface="+mn-cs"/>
          </a:endParaRPr>
        </a:p>
        <a:p>
          <a:pPr>
            <a:lnSpc>
              <a:spcPct val="100000"/>
            </a:lnSpc>
            <a:spcAft>
              <a:spcPts val="0"/>
            </a:spcAft>
            <a:buNone/>
          </a:pPr>
          <a:r>
            <a:rPr lang="en-US" sz="1900" dirty="0">
              <a:solidFill>
                <a:sysClr val="window" lastClr="FFFFFF"/>
              </a:solidFill>
              <a:latin typeface="Calibri" panose="020F0502020204030204"/>
              <a:ea typeface="+mn-ea"/>
              <a:cs typeface="+mn-cs"/>
            </a:rPr>
            <a:t>(</a:t>
          </a:r>
          <a:r>
            <a:rPr lang="en-US" sz="1900" dirty="0" err="1">
              <a:solidFill>
                <a:sysClr val="window" lastClr="FFFFFF"/>
              </a:solidFill>
              <a:latin typeface="Calibri" panose="020F0502020204030204"/>
              <a:ea typeface="+mn-ea"/>
              <a:cs typeface="+mn-cs"/>
            </a:rPr>
            <a:t>Pengabdian</a:t>
          </a:r>
          <a:r>
            <a:rPr lang="en-US" sz="1900" dirty="0">
              <a:solidFill>
                <a:sysClr val="window" lastClr="FFFFFF"/>
              </a:solidFill>
              <a:latin typeface="Calibri" panose="020F0502020204030204"/>
              <a:ea typeface="+mn-ea"/>
              <a:cs typeface="+mn-cs"/>
            </a:rPr>
            <a:t> </a:t>
          </a:r>
          <a:r>
            <a:rPr lang="en-US" sz="1900" dirty="0" err="1">
              <a:solidFill>
                <a:sysClr val="window" lastClr="FFFFFF"/>
              </a:solidFill>
              <a:latin typeface="Calibri" panose="020F0502020204030204"/>
              <a:ea typeface="+mn-ea"/>
              <a:cs typeface="+mn-cs"/>
            </a:rPr>
            <a:t>kepada</a:t>
          </a:r>
          <a:r>
            <a:rPr lang="en-US" sz="1900" dirty="0">
              <a:solidFill>
                <a:sysClr val="window" lastClr="FFFFFF"/>
              </a:solidFill>
              <a:latin typeface="Calibri" panose="020F0502020204030204"/>
              <a:ea typeface="+mn-ea"/>
              <a:cs typeface="+mn-cs"/>
            </a:rPr>
            <a:t> </a:t>
          </a:r>
          <a:r>
            <a:rPr lang="en-US" sz="1900" dirty="0" err="1">
              <a:solidFill>
                <a:sysClr val="window" lastClr="FFFFFF"/>
              </a:solidFill>
              <a:latin typeface="Calibri" panose="020F0502020204030204"/>
              <a:ea typeface="+mn-ea"/>
              <a:cs typeface="+mn-cs"/>
            </a:rPr>
            <a:t>Masyarakat</a:t>
          </a:r>
          <a:r>
            <a:rPr lang="en-US" sz="1900" dirty="0">
              <a:solidFill>
                <a:sysClr val="window" lastClr="FFFFFF"/>
              </a:solidFill>
              <a:latin typeface="Calibri" panose="020F0502020204030204"/>
              <a:ea typeface="+mn-ea"/>
              <a:cs typeface="+mn-cs"/>
            </a:rPr>
            <a:t>)</a:t>
          </a:r>
        </a:p>
      </dgm:t>
    </dgm:pt>
    <dgm:pt modelId="{7FDF7BD4-2DBD-486B-841B-BB6B921CF29E}" type="parTrans" cxnId="{A049B77F-6138-43A8-BA3A-32B98721BCCB}">
      <dgm:prSet/>
      <dgm:spPr>
        <a:xfrm rot="9106887">
          <a:off x="2499136" y="975676"/>
          <a:ext cx="523719" cy="351551"/>
        </a:xfrm>
        <a:prstGeom prst="rightArrow">
          <a:avLst>
            <a:gd name="adj1" fmla="val 60000"/>
            <a:gd name="adj2" fmla="val 50000"/>
          </a:avLst>
        </a:prstGeom>
        <a:solidFill>
          <a:srgbClr val="00B050"/>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822BCB27-FE22-4852-A96F-33AFFD268A3E}" type="sibTrans" cxnId="{A049B77F-6138-43A8-BA3A-32B98721BCCB}">
      <dgm:prSet/>
      <dgm:spPr/>
      <dgm:t>
        <a:bodyPr/>
        <a:lstStyle/>
        <a:p>
          <a:endParaRPr lang="en-US"/>
        </a:p>
      </dgm:t>
    </dgm:pt>
    <dgm:pt modelId="{E4072D8D-7F3A-461E-B6C6-2708AF8FEB13}">
      <dgm:prSet phldrT="[Text]" custT="1"/>
      <dgm:spPr>
        <a:xfrm>
          <a:off x="5160172" y="1296138"/>
          <a:ext cx="2726527" cy="1033974"/>
        </a:xfrm>
        <a:prstGeom prst="roundRect">
          <a:avLst/>
        </a:prstGeom>
        <a:solidFill>
          <a:srgbClr val="CC0000"/>
        </a:solidFill>
        <a:ln w="12700" cap="flat" cmpd="sng" algn="ctr">
          <a:solidFill>
            <a:sysClr val="window" lastClr="FFFFFF">
              <a:hueOff val="0"/>
              <a:satOff val="0"/>
              <a:lumOff val="0"/>
              <a:alphaOff val="0"/>
            </a:sysClr>
          </a:solidFill>
          <a:prstDash val="solid"/>
          <a:miter lim="800000"/>
        </a:ln>
        <a:effectLst/>
      </dgm:spPr>
      <dgm:t>
        <a:bodyPr/>
        <a:lstStyle/>
        <a:p>
          <a:pPr>
            <a:lnSpc>
              <a:spcPct val="100000"/>
            </a:lnSpc>
            <a:spcAft>
              <a:spcPts val="0"/>
            </a:spcAft>
            <a:buNone/>
          </a:pPr>
          <a:r>
            <a:rPr lang="en-US" sz="2800" b="1" dirty="0" err="1">
              <a:solidFill>
                <a:sysClr val="window" lastClr="FFFFFF"/>
              </a:solidFill>
              <a:latin typeface="Calibri" panose="020F0502020204030204"/>
              <a:ea typeface="+mn-ea"/>
              <a:cs typeface="+mn-cs"/>
            </a:rPr>
            <a:t>Komersial</a:t>
          </a:r>
          <a:endParaRPr lang="en-US" sz="2800" b="1" dirty="0">
            <a:solidFill>
              <a:sysClr val="window" lastClr="FFFFFF"/>
            </a:solidFill>
            <a:latin typeface="Calibri" panose="020F0502020204030204"/>
            <a:ea typeface="+mn-ea"/>
            <a:cs typeface="+mn-cs"/>
          </a:endParaRPr>
        </a:p>
        <a:p>
          <a:pPr>
            <a:lnSpc>
              <a:spcPct val="100000"/>
            </a:lnSpc>
            <a:spcAft>
              <a:spcPts val="0"/>
            </a:spcAft>
            <a:buNone/>
          </a:pPr>
          <a:r>
            <a:rPr lang="en-US" sz="1800" dirty="0">
              <a:solidFill>
                <a:sysClr val="window" lastClr="FFFFFF"/>
              </a:solidFill>
              <a:latin typeface="Calibri" panose="020F0502020204030204"/>
              <a:ea typeface="+mn-ea"/>
              <a:cs typeface="+mn-cs"/>
            </a:rPr>
            <a:t>(Business/</a:t>
          </a:r>
          <a:r>
            <a:rPr lang="en-US" sz="1800" i="1" dirty="0">
              <a:solidFill>
                <a:sysClr val="window" lastClr="FFFFFF"/>
              </a:solidFill>
              <a:latin typeface="Calibri" panose="020F0502020204030204"/>
              <a:ea typeface="+mn-ea"/>
              <a:cs typeface="+mn-cs"/>
            </a:rPr>
            <a:t>income generating</a:t>
          </a:r>
          <a:r>
            <a:rPr lang="en-US" sz="1800" dirty="0">
              <a:solidFill>
                <a:sysClr val="window" lastClr="FFFFFF"/>
              </a:solidFill>
              <a:latin typeface="Calibri" panose="020F0502020204030204"/>
              <a:ea typeface="+mn-ea"/>
              <a:cs typeface="+mn-cs"/>
            </a:rPr>
            <a:t>)</a:t>
          </a:r>
        </a:p>
      </dgm:t>
    </dgm:pt>
    <dgm:pt modelId="{1A64F0E0-6AEE-426C-9FBD-DA3B38F63D43}" type="parTrans" cxnId="{E4EAD7EF-4AB2-40BE-BDF3-A5884CF5E01C}">
      <dgm:prSet/>
      <dgm:spPr>
        <a:xfrm rot="1600394">
          <a:off x="4916783" y="974386"/>
          <a:ext cx="573923" cy="351551"/>
        </a:xfrm>
        <a:prstGeom prst="rightArrow">
          <a:avLst>
            <a:gd name="adj1" fmla="val 60000"/>
            <a:gd name="adj2" fmla="val 50000"/>
          </a:avLst>
        </a:prstGeom>
        <a:solidFill>
          <a:srgbClr val="ED7D31">
            <a:lumMod val="60000"/>
            <a:lumOff val="4000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914DB171-ED76-4D62-9FB0-5AE809AC3000}" type="sibTrans" cxnId="{E4EAD7EF-4AB2-40BE-BDF3-A5884CF5E01C}">
      <dgm:prSet/>
      <dgm:spPr/>
      <dgm:t>
        <a:bodyPr/>
        <a:lstStyle/>
        <a:p>
          <a:endParaRPr lang="en-US"/>
        </a:p>
      </dgm:t>
    </dgm:pt>
    <dgm:pt modelId="{570292DA-CBAA-49BC-9E22-34746C43FB70}" type="pres">
      <dgm:prSet presAssocID="{41070B68-3B3D-478D-BF38-A7446B8F774A}" presName="Name0" presStyleCnt="0">
        <dgm:presLayoutVars>
          <dgm:chMax val="1"/>
          <dgm:dir/>
          <dgm:animLvl val="ctr"/>
          <dgm:resizeHandles val="exact"/>
        </dgm:presLayoutVars>
      </dgm:prSet>
      <dgm:spPr/>
    </dgm:pt>
    <dgm:pt modelId="{7CB64FA2-3F27-43E7-B0E6-E0C98328EEAD}" type="pres">
      <dgm:prSet presAssocID="{77DA8878-0682-4CF4-AD00-8D7A26716925}" presName="centerShape" presStyleLbl="node0" presStyleIdx="0" presStyleCnt="1" custScaleX="239245" custLinFactNeighborY="-50338"/>
      <dgm:spPr>
        <a:prstGeom prst="roundRect">
          <a:avLst/>
        </a:prstGeom>
      </dgm:spPr>
    </dgm:pt>
    <dgm:pt modelId="{93329252-FDCF-406C-A73F-1590619B4EB6}" type="pres">
      <dgm:prSet presAssocID="{7FDF7BD4-2DBD-486B-841B-BB6B921CF29E}" presName="parTrans" presStyleLbl="sibTrans2D1" presStyleIdx="0" presStyleCnt="2"/>
      <dgm:spPr/>
    </dgm:pt>
    <dgm:pt modelId="{AE774DBB-3831-404E-BCD2-EE98F97ADAD9}" type="pres">
      <dgm:prSet presAssocID="{7FDF7BD4-2DBD-486B-841B-BB6B921CF29E}" presName="connectorText" presStyleLbl="sibTrans2D1" presStyleIdx="0" presStyleCnt="2"/>
      <dgm:spPr/>
    </dgm:pt>
    <dgm:pt modelId="{4DFC2861-34C0-4BBA-BBF9-6551CEB4DDC1}" type="pres">
      <dgm:prSet presAssocID="{0355E198-EC2E-436B-9D0C-93A62A0ECC5F}" presName="node" presStyleLbl="node1" presStyleIdx="0" presStyleCnt="2" custScaleX="261596" custRadScaleRad="167005" custRadScaleInc="-95907">
        <dgm:presLayoutVars>
          <dgm:bulletEnabled val="1"/>
        </dgm:presLayoutVars>
      </dgm:prSet>
      <dgm:spPr>
        <a:prstGeom prst="roundRect">
          <a:avLst/>
        </a:prstGeom>
      </dgm:spPr>
    </dgm:pt>
    <dgm:pt modelId="{E6F80090-C2B5-4BD8-811F-74217D017013}" type="pres">
      <dgm:prSet presAssocID="{1A64F0E0-6AEE-426C-9FBD-DA3B38F63D43}" presName="parTrans" presStyleLbl="sibTrans2D1" presStyleIdx="1" presStyleCnt="2"/>
      <dgm:spPr/>
    </dgm:pt>
    <dgm:pt modelId="{D0697C53-EA85-471F-B23D-FE7C0B1CF821}" type="pres">
      <dgm:prSet presAssocID="{1A64F0E0-6AEE-426C-9FBD-DA3B38F63D43}" presName="connectorText" presStyleLbl="sibTrans2D1" presStyleIdx="1" presStyleCnt="2"/>
      <dgm:spPr/>
    </dgm:pt>
    <dgm:pt modelId="{51C47B45-4CAC-4F78-A02D-3B0FD8A61DC5}" type="pres">
      <dgm:prSet presAssocID="{E4072D8D-7F3A-461E-B6C6-2708AF8FEB13}" presName="node" presStyleLbl="node1" presStyleIdx="1" presStyleCnt="2" custScaleX="263694" custRadScaleRad="178343" custRadScaleInc="-103833">
        <dgm:presLayoutVars>
          <dgm:bulletEnabled val="1"/>
        </dgm:presLayoutVars>
      </dgm:prSet>
      <dgm:spPr>
        <a:prstGeom prst="roundRect">
          <a:avLst/>
        </a:prstGeom>
      </dgm:spPr>
    </dgm:pt>
  </dgm:ptLst>
  <dgm:cxnLst>
    <dgm:cxn modelId="{0B181640-84E2-4E4B-9D06-618DCE81EACA}" type="presOf" srcId="{7FDF7BD4-2DBD-486B-841B-BB6B921CF29E}" destId="{93329252-FDCF-406C-A73F-1590619B4EB6}" srcOrd="0" destOrd="0" presId="urn:microsoft.com/office/officeart/2005/8/layout/radial5"/>
    <dgm:cxn modelId="{ABFA614A-0EDA-40A4-8E4E-653169F2661E}" type="presOf" srcId="{0355E198-EC2E-436B-9D0C-93A62A0ECC5F}" destId="{4DFC2861-34C0-4BBA-BBF9-6551CEB4DDC1}" srcOrd="0" destOrd="0" presId="urn:microsoft.com/office/officeart/2005/8/layout/radial5"/>
    <dgm:cxn modelId="{C817A24A-CB91-4248-9B57-6631750DFFCE}" type="presOf" srcId="{7FDF7BD4-2DBD-486B-841B-BB6B921CF29E}" destId="{AE774DBB-3831-404E-BCD2-EE98F97ADAD9}" srcOrd="1" destOrd="0" presId="urn:microsoft.com/office/officeart/2005/8/layout/radial5"/>
    <dgm:cxn modelId="{3D2F954D-7AF0-4BA8-9DC5-DBDE5E9EA6A0}" type="presOf" srcId="{1A64F0E0-6AEE-426C-9FBD-DA3B38F63D43}" destId="{D0697C53-EA85-471F-B23D-FE7C0B1CF821}" srcOrd="1" destOrd="0" presId="urn:microsoft.com/office/officeart/2005/8/layout/radial5"/>
    <dgm:cxn modelId="{A049B77F-6138-43A8-BA3A-32B98721BCCB}" srcId="{77DA8878-0682-4CF4-AD00-8D7A26716925}" destId="{0355E198-EC2E-436B-9D0C-93A62A0ECC5F}" srcOrd="0" destOrd="0" parTransId="{7FDF7BD4-2DBD-486B-841B-BB6B921CF29E}" sibTransId="{822BCB27-FE22-4852-A96F-33AFFD268A3E}"/>
    <dgm:cxn modelId="{3D9E2B84-079B-4F27-B325-0C2A4AF3A6DB}" type="presOf" srcId="{77DA8878-0682-4CF4-AD00-8D7A26716925}" destId="{7CB64FA2-3F27-43E7-B0E6-E0C98328EEAD}" srcOrd="0" destOrd="0" presId="urn:microsoft.com/office/officeart/2005/8/layout/radial5"/>
    <dgm:cxn modelId="{E69A4AAC-3144-4465-9E39-A7391C4428ED}" type="presOf" srcId="{E4072D8D-7F3A-461E-B6C6-2708AF8FEB13}" destId="{51C47B45-4CAC-4F78-A02D-3B0FD8A61DC5}" srcOrd="0" destOrd="0" presId="urn:microsoft.com/office/officeart/2005/8/layout/radial5"/>
    <dgm:cxn modelId="{6291D3B6-5241-46EF-B6F4-A353BA3ED822}" srcId="{41070B68-3B3D-478D-BF38-A7446B8F774A}" destId="{77DA8878-0682-4CF4-AD00-8D7A26716925}" srcOrd="0" destOrd="0" parTransId="{3E26F87B-DA83-41DE-B783-CB1FF99EAB3B}" sibTransId="{AF370259-8FC6-4EF1-A1CD-B11A4844C9E3}"/>
    <dgm:cxn modelId="{888EE1CC-9C11-4936-AE4B-45BE7C01029B}" type="presOf" srcId="{41070B68-3B3D-478D-BF38-A7446B8F774A}" destId="{570292DA-CBAA-49BC-9E22-34746C43FB70}" srcOrd="0" destOrd="0" presId="urn:microsoft.com/office/officeart/2005/8/layout/radial5"/>
    <dgm:cxn modelId="{84FAB4D8-8622-4AE6-AC8C-86CC13DCB39B}" type="presOf" srcId="{1A64F0E0-6AEE-426C-9FBD-DA3B38F63D43}" destId="{E6F80090-C2B5-4BD8-811F-74217D017013}" srcOrd="0" destOrd="0" presId="urn:microsoft.com/office/officeart/2005/8/layout/radial5"/>
    <dgm:cxn modelId="{E4EAD7EF-4AB2-40BE-BDF3-A5884CF5E01C}" srcId="{77DA8878-0682-4CF4-AD00-8D7A26716925}" destId="{E4072D8D-7F3A-461E-B6C6-2708AF8FEB13}" srcOrd="1" destOrd="0" parTransId="{1A64F0E0-6AEE-426C-9FBD-DA3B38F63D43}" sibTransId="{914DB171-ED76-4D62-9FB0-5AE809AC3000}"/>
    <dgm:cxn modelId="{1651598B-5B16-4733-8773-804C1A203217}" type="presParOf" srcId="{570292DA-CBAA-49BC-9E22-34746C43FB70}" destId="{7CB64FA2-3F27-43E7-B0E6-E0C98328EEAD}" srcOrd="0" destOrd="0" presId="urn:microsoft.com/office/officeart/2005/8/layout/radial5"/>
    <dgm:cxn modelId="{17BDEAD0-F874-499D-AF8D-E3B21F5CC11C}" type="presParOf" srcId="{570292DA-CBAA-49BC-9E22-34746C43FB70}" destId="{93329252-FDCF-406C-A73F-1590619B4EB6}" srcOrd="1" destOrd="0" presId="urn:microsoft.com/office/officeart/2005/8/layout/radial5"/>
    <dgm:cxn modelId="{4E3F7563-E587-4458-B023-A9F623887F40}" type="presParOf" srcId="{93329252-FDCF-406C-A73F-1590619B4EB6}" destId="{AE774DBB-3831-404E-BCD2-EE98F97ADAD9}" srcOrd="0" destOrd="0" presId="urn:microsoft.com/office/officeart/2005/8/layout/radial5"/>
    <dgm:cxn modelId="{B6D603B3-F451-4772-84EF-E9F40A042F77}" type="presParOf" srcId="{570292DA-CBAA-49BC-9E22-34746C43FB70}" destId="{4DFC2861-34C0-4BBA-BBF9-6551CEB4DDC1}" srcOrd="2" destOrd="0" presId="urn:microsoft.com/office/officeart/2005/8/layout/radial5"/>
    <dgm:cxn modelId="{1A80D22D-444A-4AF7-9731-AB7658F1D29E}" type="presParOf" srcId="{570292DA-CBAA-49BC-9E22-34746C43FB70}" destId="{E6F80090-C2B5-4BD8-811F-74217D017013}" srcOrd="3" destOrd="0" presId="urn:microsoft.com/office/officeart/2005/8/layout/radial5"/>
    <dgm:cxn modelId="{E1032F91-17C6-46E6-AEE6-BE97CBA331BB}" type="presParOf" srcId="{E6F80090-C2B5-4BD8-811F-74217D017013}" destId="{D0697C53-EA85-471F-B23D-FE7C0B1CF821}" srcOrd="0" destOrd="0" presId="urn:microsoft.com/office/officeart/2005/8/layout/radial5"/>
    <dgm:cxn modelId="{3E2AEB93-69EA-42C3-80F0-4DAF4321AB4A}" type="presParOf" srcId="{570292DA-CBAA-49BC-9E22-34746C43FB70}" destId="{51C47B45-4CAC-4F78-A02D-3B0FD8A61DC5}" srcOrd="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888844-F58A-48C1-8D7C-D385CF161FC2}" type="doc">
      <dgm:prSet loTypeId="urn:microsoft.com/office/officeart/2005/8/layout/cycle1" loCatId="cycle" qsTypeId="urn:microsoft.com/office/officeart/2005/8/quickstyle/simple1" qsCatId="simple" csTypeId="urn:microsoft.com/office/officeart/2005/8/colors/colorful1#5" csCatId="colorful" phldr="1"/>
      <dgm:spPr/>
      <dgm:t>
        <a:bodyPr/>
        <a:lstStyle/>
        <a:p>
          <a:endParaRPr lang="en-US"/>
        </a:p>
      </dgm:t>
    </dgm:pt>
    <dgm:pt modelId="{4FEAC7F5-9A06-4495-A33A-A98E80997F61}">
      <dgm:prSet phldrT="[Text]" custT="1"/>
      <dgm:spPr>
        <a:xfrm>
          <a:off x="4129738" y="28225"/>
          <a:ext cx="942565" cy="942565"/>
        </a:xfrm>
        <a:prstGeom prst="rect">
          <a:avLst/>
        </a:prstGeom>
        <a:noFill/>
        <a:ln>
          <a:noFill/>
        </a:ln>
        <a:effectLst/>
      </dgm:spPr>
      <dgm:t>
        <a:bodyPr/>
        <a:lstStyle/>
        <a:p>
          <a:pPr>
            <a:buNone/>
          </a:pPr>
          <a:r>
            <a:rPr lang="en-US" sz="2000" dirty="0">
              <a:solidFill>
                <a:sysClr val="windowText" lastClr="000000">
                  <a:hueOff val="0"/>
                  <a:satOff val="0"/>
                  <a:lumOff val="0"/>
                  <a:alphaOff val="0"/>
                </a:sysClr>
              </a:solidFill>
              <a:latin typeface="Calibri" panose="020F0502020204030204"/>
              <a:ea typeface="+mn-ea"/>
              <a:cs typeface="+mn-cs"/>
            </a:rPr>
            <a:t>R&amp;D</a:t>
          </a:r>
        </a:p>
      </dgm:t>
    </dgm:pt>
    <dgm:pt modelId="{F7AE5A0D-E8E8-475D-A80A-1475BD1B1B96}" type="parTrans" cxnId="{C406B053-960E-4B5E-A079-C021CD73F270}">
      <dgm:prSet/>
      <dgm:spPr/>
      <dgm:t>
        <a:bodyPr/>
        <a:lstStyle/>
        <a:p>
          <a:endParaRPr lang="en-US" sz="2000"/>
        </a:p>
      </dgm:t>
    </dgm:pt>
    <dgm:pt modelId="{598C56D2-5C53-4478-8B52-95B45D1910F2}" type="sibTrans" cxnId="{C406B053-960E-4B5E-A079-C021CD73F270}">
      <dgm:prSet/>
      <dgm:spPr>
        <a:xfrm>
          <a:off x="1911705" y="863"/>
          <a:ext cx="3534928" cy="3534928"/>
        </a:xfrm>
        <a:prstGeom prst="circularArrow">
          <a:avLst>
            <a:gd name="adj1" fmla="val 5200"/>
            <a:gd name="adj2" fmla="val 335869"/>
            <a:gd name="adj3" fmla="val 21293423"/>
            <a:gd name="adj4" fmla="val 19766080"/>
            <a:gd name="adj5" fmla="val 6066"/>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sz="2000"/>
        </a:p>
      </dgm:t>
    </dgm:pt>
    <dgm:pt modelId="{F667526B-3AB0-4A47-8AD7-2FC2B271A5F2}">
      <dgm:prSet phldrT="[Text]" custT="1"/>
      <dgm:spPr>
        <a:xfrm>
          <a:off x="4233403" y="1781691"/>
          <a:ext cx="1874706" cy="942565"/>
        </a:xfrm>
        <a:prstGeom prst="rect">
          <a:avLst/>
        </a:prstGeom>
        <a:noFill/>
        <a:ln>
          <a:noFill/>
        </a:ln>
        <a:effectLst/>
      </dgm:spPr>
      <dgm:t>
        <a:bodyPr/>
        <a:lstStyle/>
        <a:p>
          <a:pPr>
            <a:buNone/>
          </a:pPr>
          <a:r>
            <a:rPr lang="en-US" sz="2000" dirty="0" err="1">
              <a:solidFill>
                <a:sysClr val="windowText" lastClr="000000">
                  <a:hueOff val="0"/>
                  <a:satOff val="0"/>
                  <a:lumOff val="0"/>
                  <a:alphaOff val="0"/>
                </a:sysClr>
              </a:solidFill>
              <a:latin typeface="Calibri" panose="020F0502020204030204"/>
              <a:ea typeface="+mn-ea"/>
              <a:cs typeface="+mn-cs"/>
            </a:rPr>
            <a:t>Karya</a:t>
          </a:r>
          <a:r>
            <a:rPr lang="en-US" sz="2000" dirty="0">
              <a:solidFill>
                <a:sysClr val="windowText" lastClr="000000">
                  <a:hueOff val="0"/>
                  <a:satOff val="0"/>
                  <a:lumOff val="0"/>
                  <a:alphaOff val="0"/>
                </a:sysClr>
              </a:solidFill>
              <a:latin typeface="Calibri" panose="020F0502020204030204"/>
              <a:ea typeface="+mn-ea"/>
              <a:cs typeface="+mn-cs"/>
            </a:rPr>
            <a:t> </a:t>
          </a:r>
          <a:r>
            <a:rPr lang="en-US" sz="2000" dirty="0" err="1">
              <a:solidFill>
                <a:sysClr val="windowText" lastClr="000000">
                  <a:hueOff val="0"/>
                  <a:satOff val="0"/>
                  <a:lumOff val="0"/>
                  <a:alphaOff val="0"/>
                </a:sysClr>
              </a:solidFill>
              <a:latin typeface="Calibri" panose="020F0502020204030204"/>
              <a:ea typeface="+mn-ea"/>
              <a:cs typeface="+mn-cs"/>
            </a:rPr>
            <a:t>Intelektual</a:t>
          </a:r>
          <a:endParaRPr lang="en-US" sz="2000" dirty="0">
            <a:solidFill>
              <a:sysClr val="windowText" lastClr="000000">
                <a:hueOff val="0"/>
                <a:satOff val="0"/>
                <a:lumOff val="0"/>
                <a:alphaOff val="0"/>
              </a:sysClr>
            </a:solidFill>
            <a:latin typeface="Calibri" panose="020F0502020204030204"/>
            <a:ea typeface="+mn-ea"/>
            <a:cs typeface="+mn-cs"/>
          </a:endParaRPr>
        </a:p>
      </dgm:t>
    </dgm:pt>
    <dgm:pt modelId="{63C5EB80-75AC-4B9F-B064-504BEF9C91A4}" type="parTrans" cxnId="{3222C5ED-359A-43EC-B7A4-98409C10B50C}">
      <dgm:prSet/>
      <dgm:spPr/>
      <dgm:t>
        <a:bodyPr/>
        <a:lstStyle/>
        <a:p>
          <a:endParaRPr lang="en-US" sz="2000"/>
        </a:p>
      </dgm:t>
    </dgm:pt>
    <dgm:pt modelId="{19677E39-5BDB-4502-A618-92460AFC73A0}" type="sibTrans" cxnId="{3222C5ED-359A-43EC-B7A4-98409C10B50C}">
      <dgm:prSet/>
      <dgm:spPr>
        <a:xfrm>
          <a:off x="1911705" y="863"/>
          <a:ext cx="3534928" cy="3534928"/>
        </a:xfrm>
        <a:prstGeom prst="circularArrow">
          <a:avLst>
            <a:gd name="adj1" fmla="val 5200"/>
            <a:gd name="adj2" fmla="val 335869"/>
            <a:gd name="adj3" fmla="val 4014886"/>
            <a:gd name="adj4" fmla="val 2253260"/>
            <a:gd name="adj5" fmla="val 6066"/>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sz="2000"/>
        </a:p>
      </dgm:t>
    </dgm:pt>
    <dgm:pt modelId="{300496E2-602F-4CCE-986B-43E2D031BECC}">
      <dgm:prSet phldrT="[Text]" custT="1"/>
      <dgm:spPr>
        <a:xfrm>
          <a:off x="3207887" y="2865392"/>
          <a:ext cx="942565" cy="942565"/>
        </a:xfrm>
        <a:prstGeom prst="rect">
          <a:avLst/>
        </a:prstGeom>
        <a:noFill/>
        <a:ln>
          <a:noFill/>
        </a:ln>
        <a:effectLst/>
      </dgm:spPr>
      <dgm:t>
        <a:bodyPr/>
        <a:lstStyle/>
        <a:p>
          <a:pPr>
            <a:buNone/>
          </a:pPr>
          <a:r>
            <a:rPr lang="en-US" sz="2000" dirty="0">
              <a:solidFill>
                <a:sysClr val="windowText" lastClr="000000">
                  <a:hueOff val="0"/>
                  <a:satOff val="0"/>
                  <a:lumOff val="0"/>
                  <a:alphaOff val="0"/>
                </a:sysClr>
              </a:solidFill>
              <a:latin typeface="Calibri" panose="020F0502020204030204"/>
              <a:ea typeface="+mn-ea"/>
              <a:cs typeface="+mn-cs"/>
            </a:rPr>
            <a:t>HKI</a:t>
          </a:r>
        </a:p>
      </dgm:t>
    </dgm:pt>
    <dgm:pt modelId="{EF7C7D97-FF3A-4A81-ABE4-AD3D15BB6D79}" type="parTrans" cxnId="{1ACFC88F-1448-4365-834B-E06C8AD42E2F}">
      <dgm:prSet/>
      <dgm:spPr/>
      <dgm:t>
        <a:bodyPr/>
        <a:lstStyle/>
        <a:p>
          <a:endParaRPr lang="en-US" sz="2000"/>
        </a:p>
      </dgm:t>
    </dgm:pt>
    <dgm:pt modelId="{10E9AA84-6FF9-47DF-8132-1C766A475672}" type="sibTrans" cxnId="{1ACFC88F-1448-4365-834B-E06C8AD42E2F}">
      <dgm:prSet/>
      <dgm:spPr>
        <a:xfrm>
          <a:off x="1911705" y="863"/>
          <a:ext cx="3534928" cy="3534928"/>
        </a:xfrm>
        <a:prstGeom prst="circularArrow">
          <a:avLst>
            <a:gd name="adj1" fmla="val 5200"/>
            <a:gd name="adj2" fmla="val 335869"/>
            <a:gd name="adj3" fmla="val 8210871"/>
            <a:gd name="adj4" fmla="val 6449246"/>
            <a:gd name="adj5" fmla="val 6066"/>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sz="2000"/>
        </a:p>
      </dgm:t>
    </dgm:pt>
    <dgm:pt modelId="{E6C2943E-6D72-402D-A38B-2BDDA8C60B54}">
      <dgm:prSet phldrT="[Text]" custT="1"/>
      <dgm:spPr>
        <a:xfrm>
          <a:off x="1054689" y="1781691"/>
          <a:ext cx="2265786" cy="942565"/>
        </a:xfrm>
        <a:prstGeom prst="rect">
          <a:avLst/>
        </a:prstGeom>
        <a:noFill/>
        <a:ln>
          <a:noFill/>
        </a:ln>
        <a:effectLst/>
      </dgm:spPr>
      <dgm:t>
        <a:bodyPr/>
        <a:lstStyle/>
        <a:p>
          <a:pPr>
            <a:buNone/>
          </a:pPr>
          <a:r>
            <a:rPr lang="en-US" sz="2000" dirty="0" err="1">
              <a:solidFill>
                <a:sysClr val="windowText" lastClr="000000">
                  <a:hueOff val="0"/>
                  <a:satOff val="0"/>
                  <a:lumOff val="0"/>
                  <a:alphaOff val="0"/>
                </a:sysClr>
              </a:solidFill>
              <a:latin typeface="Calibri" panose="020F0502020204030204"/>
              <a:ea typeface="+mn-ea"/>
              <a:cs typeface="+mn-cs"/>
            </a:rPr>
            <a:t>Komersialisasi</a:t>
          </a:r>
          <a:endParaRPr lang="en-US" sz="2000" dirty="0">
            <a:solidFill>
              <a:sysClr val="windowText" lastClr="000000">
                <a:hueOff val="0"/>
                <a:satOff val="0"/>
                <a:lumOff val="0"/>
                <a:alphaOff val="0"/>
              </a:sysClr>
            </a:solidFill>
            <a:latin typeface="Calibri" panose="020F0502020204030204"/>
            <a:ea typeface="+mn-ea"/>
            <a:cs typeface="+mn-cs"/>
          </a:endParaRPr>
        </a:p>
      </dgm:t>
    </dgm:pt>
    <dgm:pt modelId="{BFA4F79F-FBC4-45EA-B025-1EA9AAA1B8CC}" type="parTrans" cxnId="{0810ADDA-1514-4343-B825-2A3B5FBDA7E8}">
      <dgm:prSet/>
      <dgm:spPr/>
      <dgm:t>
        <a:bodyPr/>
        <a:lstStyle/>
        <a:p>
          <a:endParaRPr lang="en-US" sz="2000"/>
        </a:p>
      </dgm:t>
    </dgm:pt>
    <dgm:pt modelId="{BB44028C-C9CE-4EB1-B127-818A40F9A5D6}" type="sibTrans" cxnId="{0810ADDA-1514-4343-B825-2A3B5FBDA7E8}">
      <dgm:prSet/>
      <dgm:spPr>
        <a:xfrm>
          <a:off x="1911705" y="863"/>
          <a:ext cx="3534928" cy="3534928"/>
        </a:xfrm>
        <a:prstGeom prst="circularArrow">
          <a:avLst>
            <a:gd name="adj1" fmla="val 5200"/>
            <a:gd name="adj2" fmla="val 335869"/>
            <a:gd name="adj3" fmla="val 12298051"/>
            <a:gd name="adj4" fmla="val 10770708"/>
            <a:gd name="adj5" fmla="val 6066"/>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sz="2000"/>
        </a:p>
      </dgm:t>
    </dgm:pt>
    <dgm:pt modelId="{162691ED-506D-42A7-BB10-1AAAFBFCDBFA}">
      <dgm:prSet phldrT="[Text]" custT="1"/>
      <dgm:spPr>
        <a:xfrm>
          <a:off x="2286035" y="28225"/>
          <a:ext cx="942565" cy="942565"/>
        </a:xfrm>
        <a:prstGeom prst="rect">
          <a:avLst/>
        </a:prstGeom>
        <a:noFill/>
        <a:ln>
          <a:noFill/>
        </a:ln>
        <a:effectLst/>
      </dgm:spPr>
      <dgm:t>
        <a:bodyPr/>
        <a:lstStyle/>
        <a:p>
          <a:pPr>
            <a:buNone/>
          </a:pPr>
          <a:r>
            <a:rPr lang="en-US" sz="2000" dirty="0">
              <a:solidFill>
                <a:sysClr val="windowText" lastClr="000000">
                  <a:hueOff val="0"/>
                  <a:satOff val="0"/>
                  <a:lumOff val="0"/>
                  <a:alphaOff val="0"/>
                </a:sysClr>
              </a:solidFill>
              <a:latin typeface="Calibri" panose="020F0502020204030204"/>
              <a:ea typeface="+mn-ea"/>
              <a:cs typeface="+mn-cs"/>
            </a:rPr>
            <a:t>Profit</a:t>
          </a:r>
        </a:p>
      </dgm:t>
    </dgm:pt>
    <dgm:pt modelId="{A0484555-8441-461C-AAF6-3DCCC7A1F0AC}" type="parTrans" cxnId="{B003527D-3FAE-4A5E-910A-2F6E71A33CD1}">
      <dgm:prSet/>
      <dgm:spPr/>
      <dgm:t>
        <a:bodyPr/>
        <a:lstStyle/>
        <a:p>
          <a:endParaRPr lang="en-US" sz="2000"/>
        </a:p>
      </dgm:t>
    </dgm:pt>
    <dgm:pt modelId="{5688E319-7DB6-465D-A813-2B511C41455F}" type="sibTrans" cxnId="{B003527D-3FAE-4A5E-910A-2F6E71A33CD1}">
      <dgm:prSet/>
      <dgm:spPr>
        <a:xfrm>
          <a:off x="1911705" y="863"/>
          <a:ext cx="3534928" cy="3534928"/>
        </a:xfrm>
        <a:prstGeom prst="circularArrow">
          <a:avLst>
            <a:gd name="adj1" fmla="val 5200"/>
            <a:gd name="adj2" fmla="val 335869"/>
            <a:gd name="adj3" fmla="val 16865874"/>
            <a:gd name="adj4" fmla="val 15198258"/>
            <a:gd name="adj5" fmla="val 6066"/>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sz="2000"/>
        </a:p>
      </dgm:t>
    </dgm:pt>
    <dgm:pt modelId="{D290EA95-9133-4266-8CB0-C8538E4EA7C5}" type="pres">
      <dgm:prSet presAssocID="{9C888844-F58A-48C1-8D7C-D385CF161FC2}" presName="cycle" presStyleCnt="0">
        <dgm:presLayoutVars>
          <dgm:dir/>
          <dgm:resizeHandles val="exact"/>
        </dgm:presLayoutVars>
      </dgm:prSet>
      <dgm:spPr/>
    </dgm:pt>
    <dgm:pt modelId="{C4EB36E7-C3D8-46E1-9707-1C8F12B01F02}" type="pres">
      <dgm:prSet presAssocID="{4FEAC7F5-9A06-4495-A33A-A98E80997F61}" presName="dummy" presStyleCnt="0"/>
      <dgm:spPr/>
    </dgm:pt>
    <dgm:pt modelId="{A8C1B265-B51A-4C7F-B831-E45508E192FF}" type="pres">
      <dgm:prSet presAssocID="{4FEAC7F5-9A06-4495-A33A-A98E80997F61}" presName="node" presStyleLbl="revTx" presStyleIdx="0" presStyleCnt="5">
        <dgm:presLayoutVars>
          <dgm:bulletEnabled val="1"/>
        </dgm:presLayoutVars>
      </dgm:prSet>
      <dgm:spPr/>
    </dgm:pt>
    <dgm:pt modelId="{E6ECCCDD-F32A-49FF-B393-24EA779D9D0E}" type="pres">
      <dgm:prSet presAssocID="{598C56D2-5C53-4478-8B52-95B45D1910F2}" presName="sibTrans" presStyleLbl="node1" presStyleIdx="0" presStyleCnt="5"/>
      <dgm:spPr/>
    </dgm:pt>
    <dgm:pt modelId="{770BE47E-15BF-4AC8-8553-C5185403D427}" type="pres">
      <dgm:prSet presAssocID="{F667526B-3AB0-4A47-8AD7-2FC2B271A5F2}" presName="dummy" presStyleCnt="0"/>
      <dgm:spPr/>
    </dgm:pt>
    <dgm:pt modelId="{FC445E5C-EA4C-4F8D-86EC-0FEB5EE1C667}" type="pres">
      <dgm:prSet presAssocID="{F667526B-3AB0-4A47-8AD7-2FC2B271A5F2}" presName="node" presStyleLbl="revTx" presStyleIdx="1" presStyleCnt="5" custScaleX="198894">
        <dgm:presLayoutVars>
          <dgm:bulletEnabled val="1"/>
        </dgm:presLayoutVars>
      </dgm:prSet>
      <dgm:spPr/>
    </dgm:pt>
    <dgm:pt modelId="{B6ADBE6E-1266-4D84-AEAE-9D71EEBF4656}" type="pres">
      <dgm:prSet presAssocID="{19677E39-5BDB-4502-A618-92460AFC73A0}" presName="sibTrans" presStyleLbl="node1" presStyleIdx="1" presStyleCnt="5"/>
      <dgm:spPr/>
    </dgm:pt>
    <dgm:pt modelId="{F6D930D4-1AAB-4DCF-BDC4-D9E8EBF4C0FA}" type="pres">
      <dgm:prSet presAssocID="{300496E2-602F-4CCE-986B-43E2D031BECC}" presName="dummy" presStyleCnt="0"/>
      <dgm:spPr/>
    </dgm:pt>
    <dgm:pt modelId="{658AC90C-B37A-43B8-A288-4AE81D3D1C81}" type="pres">
      <dgm:prSet presAssocID="{300496E2-602F-4CCE-986B-43E2D031BECC}" presName="node" presStyleLbl="revTx" presStyleIdx="2" presStyleCnt="5">
        <dgm:presLayoutVars>
          <dgm:bulletEnabled val="1"/>
        </dgm:presLayoutVars>
      </dgm:prSet>
      <dgm:spPr/>
    </dgm:pt>
    <dgm:pt modelId="{00365CB1-9919-4EC0-B032-239A95314FE3}" type="pres">
      <dgm:prSet presAssocID="{10E9AA84-6FF9-47DF-8132-1C766A475672}" presName="sibTrans" presStyleLbl="node1" presStyleIdx="2" presStyleCnt="5"/>
      <dgm:spPr/>
    </dgm:pt>
    <dgm:pt modelId="{64FF2E6C-610B-493F-A253-6D30383E9DAB}" type="pres">
      <dgm:prSet presAssocID="{E6C2943E-6D72-402D-A38B-2BDDA8C60B54}" presName="dummy" presStyleCnt="0"/>
      <dgm:spPr/>
    </dgm:pt>
    <dgm:pt modelId="{51B6062D-BBA8-4B75-827F-10738A4B2A75}" type="pres">
      <dgm:prSet presAssocID="{E6C2943E-6D72-402D-A38B-2BDDA8C60B54}" presName="node" presStyleLbl="revTx" presStyleIdx="3" presStyleCnt="5" custScaleX="240385">
        <dgm:presLayoutVars>
          <dgm:bulletEnabled val="1"/>
        </dgm:presLayoutVars>
      </dgm:prSet>
      <dgm:spPr/>
    </dgm:pt>
    <dgm:pt modelId="{8FBAD72D-9AA0-4212-8358-77F2A82927AC}" type="pres">
      <dgm:prSet presAssocID="{BB44028C-C9CE-4EB1-B127-818A40F9A5D6}" presName="sibTrans" presStyleLbl="node1" presStyleIdx="3" presStyleCnt="5"/>
      <dgm:spPr/>
    </dgm:pt>
    <dgm:pt modelId="{F3AB22E4-8809-4A0E-8B25-239D4AB3D791}" type="pres">
      <dgm:prSet presAssocID="{162691ED-506D-42A7-BB10-1AAAFBFCDBFA}" presName="dummy" presStyleCnt="0"/>
      <dgm:spPr/>
    </dgm:pt>
    <dgm:pt modelId="{09B4BDB5-28D3-4747-8332-ABD74178A2B0}" type="pres">
      <dgm:prSet presAssocID="{162691ED-506D-42A7-BB10-1AAAFBFCDBFA}" presName="node" presStyleLbl="revTx" presStyleIdx="4" presStyleCnt="5">
        <dgm:presLayoutVars>
          <dgm:bulletEnabled val="1"/>
        </dgm:presLayoutVars>
      </dgm:prSet>
      <dgm:spPr/>
    </dgm:pt>
    <dgm:pt modelId="{6D814BED-12A2-4F3D-8217-4A05767A980F}" type="pres">
      <dgm:prSet presAssocID="{5688E319-7DB6-465D-A813-2B511C41455F}" presName="sibTrans" presStyleLbl="node1" presStyleIdx="4" presStyleCnt="5"/>
      <dgm:spPr/>
    </dgm:pt>
  </dgm:ptLst>
  <dgm:cxnLst>
    <dgm:cxn modelId="{14B5CE13-E3DE-49DB-842A-9250B85CA3AC}" type="presOf" srcId="{300496E2-602F-4CCE-986B-43E2D031BECC}" destId="{658AC90C-B37A-43B8-A288-4AE81D3D1C81}" srcOrd="0" destOrd="0" presId="urn:microsoft.com/office/officeart/2005/8/layout/cycle1"/>
    <dgm:cxn modelId="{670FEA17-8DA2-4D9D-BE3C-8FD212EF4362}" type="presOf" srcId="{E6C2943E-6D72-402D-A38B-2BDDA8C60B54}" destId="{51B6062D-BBA8-4B75-827F-10738A4B2A75}" srcOrd="0" destOrd="0" presId="urn:microsoft.com/office/officeart/2005/8/layout/cycle1"/>
    <dgm:cxn modelId="{BC30194A-A8E5-4199-8064-8DA73BD60DFD}" type="presOf" srcId="{4FEAC7F5-9A06-4495-A33A-A98E80997F61}" destId="{A8C1B265-B51A-4C7F-B831-E45508E192FF}" srcOrd="0" destOrd="0" presId="urn:microsoft.com/office/officeart/2005/8/layout/cycle1"/>
    <dgm:cxn modelId="{E522BD6F-B938-4C96-930B-BCBDD5F44C98}" type="presOf" srcId="{598C56D2-5C53-4478-8B52-95B45D1910F2}" destId="{E6ECCCDD-F32A-49FF-B393-24EA779D9D0E}" srcOrd="0" destOrd="0" presId="urn:microsoft.com/office/officeart/2005/8/layout/cycle1"/>
    <dgm:cxn modelId="{F0558C72-690A-430F-822F-807611943F74}" type="presOf" srcId="{10E9AA84-6FF9-47DF-8132-1C766A475672}" destId="{00365CB1-9919-4EC0-B032-239A95314FE3}" srcOrd="0" destOrd="0" presId="urn:microsoft.com/office/officeart/2005/8/layout/cycle1"/>
    <dgm:cxn modelId="{C406B053-960E-4B5E-A079-C021CD73F270}" srcId="{9C888844-F58A-48C1-8D7C-D385CF161FC2}" destId="{4FEAC7F5-9A06-4495-A33A-A98E80997F61}" srcOrd="0" destOrd="0" parTransId="{F7AE5A0D-E8E8-475D-A80A-1475BD1B1B96}" sibTransId="{598C56D2-5C53-4478-8B52-95B45D1910F2}"/>
    <dgm:cxn modelId="{878BB959-2E10-4615-ABA7-6874265FB873}" type="presOf" srcId="{9C888844-F58A-48C1-8D7C-D385CF161FC2}" destId="{D290EA95-9133-4266-8CB0-C8538E4EA7C5}" srcOrd="0" destOrd="0" presId="urn:microsoft.com/office/officeart/2005/8/layout/cycle1"/>
    <dgm:cxn modelId="{B003527D-3FAE-4A5E-910A-2F6E71A33CD1}" srcId="{9C888844-F58A-48C1-8D7C-D385CF161FC2}" destId="{162691ED-506D-42A7-BB10-1AAAFBFCDBFA}" srcOrd="4" destOrd="0" parTransId="{A0484555-8441-461C-AAF6-3DCCC7A1F0AC}" sibTransId="{5688E319-7DB6-465D-A813-2B511C41455F}"/>
    <dgm:cxn modelId="{334AFB7E-C075-404E-84F6-99C33554EE12}" type="presOf" srcId="{5688E319-7DB6-465D-A813-2B511C41455F}" destId="{6D814BED-12A2-4F3D-8217-4A05767A980F}" srcOrd="0" destOrd="0" presId="urn:microsoft.com/office/officeart/2005/8/layout/cycle1"/>
    <dgm:cxn modelId="{1ACFC88F-1448-4365-834B-E06C8AD42E2F}" srcId="{9C888844-F58A-48C1-8D7C-D385CF161FC2}" destId="{300496E2-602F-4CCE-986B-43E2D031BECC}" srcOrd="2" destOrd="0" parTransId="{EF7C7D97-FF3A-4A81-ABE4-AD3D15BB6D79}" sibTransId="{10E9AA84-6FF9-47DF-8132-1C766A475672}"/>
    <dgm:cxn modelId="{D36A2CC7-C4DD-43A7-8FFA-CC82DF31AADF}" type="presOf" srcId="{BB44028C-C9CE-4EB1-B127-818A40F9A5D6}" destId="{8FBAD72D-9AA0-4212-8358-77F2A82927AC}" srcOrd="0" destOrd="0" presId="urn:microsoft.com/office/officeart/2005/8/layout/cycle1"/>
    <dgm:cxn modelId="{DB260BC9-9343-4F1E-8FA2-35CA12EF763B}" type="presOf" srcId="{19677E39-5BDB-4502-A618-92460AFC73A0}" destId="{B6ADBE6E-1266-4D84-AEAE-9D71EEBF4656}" srcOrd="0" destOrd="0" presId="urn:microsoft.com/office/officeart/2005/8/layout/cycle1"/>
    <dgm:cxn modelId="{77C30BD4-7CD6-40B3-844A-385FD4AD370B}" type="presOf" srcId="{F667526B-3AB0-4A47-8AD7-2FC2B271A5F2}" destId="{FC445E5C-EA4C-4F8D-86EC-0FEB5EE1C667}" srcOrd="0" destOrd="0" presId="urn:microsoft.com/office/officeart/2005/8/layout/cycle1"/>
    <dgm:cxn modelId="{0810ADDA-1514-4343-B825-2A3B5FBDA7E8}" srcId="{9C888844-F58A-48C1-8D7C-D385CF161FC2}" destId="{E6C2943E-6D72-402D-A38B-2BDDA8C60B54}" srcOrd="3" destOrd="0" parTransId="{BFA4F79F-FBC4-45EA-B025-1EA9AAA1B8CC}" sibTransId="{BB44028C-C9CE-4EB1-B127-818A40F9A5D6}"/>
    <dgm:cxn modelId="{13EA06E3-167D-4277-824E-D67001850039}" type="presOf" srcId="{162691ED-506D-42A7-BB10-1AAAFBFCDBFA}" destId="{09B4BDB5-28D3-4747-8332-ABD74178A2B0}" srcOrd="0" destOrd="0" presId="urn:microsoft.com/office/officeart/2005/8/layout/cycle1"/>
    <dgm:cxn modelId="{3222C5ED-359A-43EC-B7A4-98409C10B50C}" srcId="{9C888844-F58A-48C1-8D7C-D385CF161FC2}" destId="{F667526B-3AB0-4A47-8AD7-2FC2B271A5F2}" srcOrd="1" destOrd="0" parTransId="{63C5EB80-75AC-4B9F-B064-504BEF9C91A4}" sibTransId="{19677E39-5BDB-4502-A618-92460AFC73A0}"/>
    <dgm:cxn modelId="{ACCCD849-8107-455C-AB41-A73DE147414D}" type="presParOf" srcId="{D290EA95-9133-4266-8CB0-C8538E4EA7C5}" destId="{C4EB36E7-C3D8-46E1-9707-1C8F12B01F02}" srcOrd="0" destOrd="0" presId="urn:microsoft.com/office/officeart/2005/8/layout/cycle1"/>
    <dgm:cxn modelId="{34F33751-88C5-48A5-B46D-4232CD09116F}" type="presParOf" srcId="{D290EA95-9133-4266-8CB0-C8538E4EA7C5}" destId="{A8C1B265-B51A-4C7F-B831-E45508E192FF}" srcOrd="1" destOrd="0" presId="urn:microsoft.com/office/officeart/2005/8/layout/cycle1"/>
    <dgm:cxn modelId="{B04B6B46-8F34-4D26-A097-CC498192CDE2}" type="presParOf" srcId="{D290EA95-9133-4266-8CB0-C8538E4EA7C5}" destId="{E6ECCCDD-F32A-49FF-B393-24EA779D9D0E}" srcOrd="2" destOrd="0" presId="urn:microsoft.com/office/officeart/2005/8/layout/cycle1"/>
    <dgm:cxn modelId="{F969079E-BA4E-49A4-9AB0-059F0F43E16E}" type="presParOf" srcId="{D290EA95-9133-4266-8CB0-C8538E4EA7C5}" destId="{770BE47E-15BF-4AC8-8553-C5185403D427}" srcOrd="3" destOrd="0" presId="urn:microsoft.com/office/officeart/2005/8/layout/cycle1"/>
    <dgm:cxn modelId="{35C48C60-CED6-4306-A8EC-B8AF8CDD694C}" type="presParOf" srcId="{D290EA95-9133-4266-8CB0-C8538E4EA7C5}" destId="{FC445E5C-EA4C-4F8D-86EC-0FEB5EE1C667}" srcOrd="4" destOrd="0" presId="urn:microsoft.com/office/officeart/2005/8/layout/cycle1"/>
    <dgm:cxn modelId="{F990D77C-8BA4-4A1B-A274-5DFE82F64F37}" type="presParOf" srcId="{D290EA95-9133-4266-8CB0-C8538E4EA7C5}" destId="{B6ADBE6E-1266-4D84-AEAE-9D71EEBF4656}" srcOrd="5" destOrd="0" presId="urn:microsoft.com/office/officeart/2005/8/layout/cycle1"/>
    <dgm:cxn modelId="{4DD20B44-740E-41FF-B286-4B3EEA54FCEA}" type="presParOf" srcId="{D290EA95-9133-4266-8CB0-C8538E4EA7C5}" destId="{F6D930D4-1AAB-4DCF-BDC4-D9E8EBF4C0FA}" srcOrd="6" destOrd="0" presId="urn:microsoft.com/office/officeart/2005/8/layout/cycle1"/>
    <dgm:cxn modelId="{EE67E596-420A-4ADA-BD05-C464DA6C4D1B}" type="presParOf" srcId="{D290EA95-9133-4266-8CB0-C8538E4EA7C5}" destId="{658AC90C-B37A-43B8-A288-4AE81D3D1C81}" srcOrd="7" destOrd="0" presId="urn:microsoft.com/office/officeart/2005/8/layout/cycle1"/>
    <dgm:cxn modelId="{B4BDEEDA-03FC-495A-8DB9-BB8CA335EA1F}" type="presParOf" srcId="{D290EA95-9133-4266-8CB0-C8538E4EA7C5}" destId="{00365CB1-9919-4EC0-B032-239A95314FE3}" srcOrd="8" destOrd="0" presId="urn:microsoft.com/office/officeart/2005/8/layout/cycle1"/>
    <dgm:cxn modelId="{DA9D8B32-DFCA-4CF3-98A0-61BC91354FC1}" type="presParOf" srcId="{D290EA95-9133-4266-8CB0-C8538E4EA7C5}" destId="{64FF2E6C-610B-493F-A253-6D30383E9DAB}" srcOrd="9" destOrd="0" presId="urn:microsoft.com/office/officeart/2005/8/layout/cycle1"/>
    <dgm:cxn modelId="{57D1A824-2D35-4349-848B-CC5DE4FF490C}" type="presParOf" srcId="{D290EA95-9133-4266-8CB0-C8538E4EA7C5}" destId="{51B6062D-BBA8-4B75-827F-10738A4B2A75}" srcOrd="10" destOrd="0" presId="urn:microsoft.com/office/officeart/2005/8/layout/cycle1"/>
    <dgm:cxn modelId="{9BAC9E29-7DB9-47A5-93DD-5A9873881AB1}" type="presParOf" srcId="{D290EA95-9133-4266-8CB0-C8538E4EA7C5}" destId="{8FBAD72D-9AA0-4212-8358-77F2A82927AC}" srcOrd="11" destOrd="0" presId="urn:microsoft.com/office/officeart/2005/8/layout/cycle1"/>
    <dgm:cxn modelId="{2942E554-6319-4C98-8007-9BF4BF90734C}" type="presParOf" srcId="{D290EA95-9133-4266-8CB0-C8538E4EA7C5}" destId="{F3AB22E4-8809-4A0E-8B25-239D4AB3D791}" srcOrd="12" destOrd="0" presId="urn:microsoft.com/office/officeart/2005/8/layout/cycle1"/>
    <dgm:cxn modelId="{0578A56C-2F17-488D-8455-410AAEE40E7F}" type="presParOf" srcId="{D290EA95-9133-4266-8CB0-C8538E4EA7C5}" destId="{09B4BDB5-28D3-4747-8332-ABD74178A2B0}" srcOrd="13" destOrd="0" presId="urn:microsoft.com/office/officeart/2005/8/layout/cycle1"/>
    <dgm:cxn modelId="{CAC11878-F984-4538-BB7E-C8F0026EAF9C}" type="presParOf" srcId="{D290EA95-9133-4266-8CB0-C8538E4EA7C5}" destId="{6D814BED-12A2-4F3D-8217-4A05767A980F}"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9F257A-52E9-41D3-B1AF-738E20FB504C}" type="doc">
      <dgm:prSet loTypeId="urn:microsoft.com/office/officeart/2005/8/layout/vList6" loCatId="list" qsTypeId="urn:microsoft.com/office/officeart/2005/8/quickstyle/simple1" qsCatId="simple" csTypeId="urn:microsoft.com/office/officeart/2005/8/colors/colorful2" csCatId="colorful" phldr="1"/>
      <dgm:spPr/>
      <dgm:t>
        <a:bodyPr/>
        <a:lstStyle/>
        <a:p>
          <a:endParaRPr lang="en-US"/>
        </a:p>
      </dgm:t>
    </dgm:pt>
    <dgm:pt modelId="{2C97A0E5-8F21-436F-AB14-40CEF070BA24}">
      <dgm:prSet phldrT="[Text]"/>
      <dgm:spPr>
        <a:xfrm>
          <a:off x="0" y="406"/>
          <a:ext cx="2407920" cy="1584089"/>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err="1">
              <a:solidFill>
                <a:sysClr val="window" lastClr="FFFFFF"/>
              </a:solidFill>
              <a:latin typeface="Calibri" panose="020F0502020204030204"/>
              <a:ea typeface="+mn-ea"/>
              <a:cs typeface="+mn-cs"/>
            </a:rPr>
            <a:t>Kerjasama</a:t>
          </a:r>
          <a:r>
            <a:rPr lang="en-US" dirty="0">
              <a:solidFill>
                <a:sysClr val="window" lastClr="FFFFFF"/>
              </a:solidFill>
              <a:latin typeface="Calibri" panose="020F0502020204030204"/>
              <a:ea typeface="+mn-ea"/>
              <a:cs typeface="+mn-cs"/>
            </a:rPr>
            <a:t> dg </a:t>
          </a:r>
          <a:r>
            <a:rPr lang="en-US" dirty="0" err="1">
              <a:solidFill>
                <a:sysClr val="window" lastClr="FFFFFF"/>
              </a:solidFill>
              <a:latin typeface="Calibri" panose="020F0502020204030204"/>
              <a:ea typeface="+mn-ea"/>
              <a:cs typeface="+mn-cs"/>
            </a:rPr>
            <a:t>Industri</a:t>
          </a:r>
          <a:endParaRPr lang="en-US" dirty="0">
            <a:solidFill>
              <a:sysClr val="window" lastClr="FFFFFF"/>
            </a:solidFill>
            <a:latin typeface="Calibri" panose="020F0502020204030204"/>
            <a:ea typeface="+mn-ea"/>
            <a:cs typeface="+mn-cs"/>
          </a:endParaRPr>
        </a:p>
      </dgm:t>
    </dgm:pt>
    <dgm:pt modelId="{1097F14B-258C-44B9-936C-6A8926747733}" type="parTrans" cxnId="{D91C610A-4D60-4A41-97DA-50BDF261B609}">
      <dgm:prSet/>
      <dgm:spPr/>
      <dgm:t>
        <a:bodyPr/>
        <a:lstStyle/>
        <a:p>
          <a:endParaRPr lang="en-US"/>
        </a:p>
      </dgm:t>
    </dgm:pt>
    <dgm:pt modelId="{E01851EE-3C2E-4BC8-B1C3-9B00B92E9FE9}" type="sibTrans" cxnId="{D91C610A-4D60-4A41-97DA-50BDF261B609}">
      <dgm:prSet/>
      <dgm:spPr/>
      <dgm:t>
        <a:bodyPr/>
        <a:lstStyle/>
        <a:p>
          <a:endParaRPr lang="en-US"/>
        </a:p>
      </dgm:t>
    </dgm:pt>
    <dgm:pt modelId="{064FE03B-C4F8-47DD-BD8E-1F3DD849E371}">
      <dgm:prSet phldrT="[Text]"/>
      <dgm:spPr>
        <a:xfrm>
          <a:off x="2407919" y="406"/>
          <a:ext cx="3611880" cy="1584089"/>
        </a:xfrm>
        <a:prstGeom prst="rightArrow">
          <a:avLst>
            <a:gd name="adj1" fmla="val 75000"/>
            <a:gd name="adj2" fmla="val 50000"/>
          </a:avLst>
        </a:prstGeom>
        <a:solidFill>
          <a:srgbClr val="ED7D31">
            <a:tint val="40000"/>
            <a:alpha val="90000"/>
            <a:hueOff val="0"/>
            <a:satOff val="0"/>
            <a:lumOff val="0"/>
            <a:alphaOff val="0"/>
          </a:srgbClr>
        </a:solidFill>
        <a:ln w="12700" cap="flat" cmpd="sng" algn="ctr">
          <a:solidFill>
            <a:srgbClr val="ED7D31">
              <a:tint val="40000"/>
              <a:alpha val="90000"/>
              <a:hueOff val="0"/>
              <a:satOff val="0"/>
              <a:lumOff val="0"/>
              <a:alphaOff val="0"/>
            </a:srgbClr>
          </a:solidFill>
          <a:prstDash val="solid"/>
          <a:miter lim="800000"/>
        </a:ln>
        <a:effectLst/>
      </dgm:spPr>
      <dgm:t>
        <a:bodyPr/>
        <a:lstStyle/>
        <a:p>
          <a:pPr>
            <a:buChar char="•"/>
          </a:pPr>
          <a:r>
            <a:rPr lang="en-US" dirty="0" err="1">
              <a:solidFill>
                <a:sysClr val="windowText" lastClr="000000">
                  <a:hueOff val="0"/>
                  <a:satOff val="0"/>
                  <a:lumOff val="0"/>
                  <a:alphaOff val="0"/>
                </a:sysClr>
              </a:solidFill>
              <a:latin typeface="Calibri" panose="020F0502020204030204"/>
              <a:ea typeface="+mn-ea"/>
              <a:cs typeface="+mn-cs"/>
            </a:rPr>
            <a:t>Lisensi</a:t>
          </a:r>
          <a:r>
            <a:rPr lang="en-US" dirty="0">
              <a:solidFill>
                <a:sysClr val="windowText" lastClr="000000">
                  <a:hueOff val="0"/>
                  <a:satOff val="0"/>
                  <a:lumOff val="0"/>
                  <a:alphaOff val="0"/>
                </a:sysClr>
              </a:solidFill>
              <a:latin typeface="Calibri" panose="020F0502020204030204"/>
              <a:ea typeface="+mn-ea"/>
              <a:cs typeface="+mn-cs"/>
            </a:rPr>
            <a:t> (</a:t>
          </a:r>
          <a:r>
            <a:rPr lang="en-US" dirty="0" err="1">
              <a:solidFill>
                <a:sysClr val="windowText" lastClr="000000">
                  <a:hueOff val="0"/>
                  <a:satOff val="0"/>
                  <a:lumOff val="0"/>
                  <a:alphaOff val="0"/>
                </a:sysClr>
              </a:solidFill>
              <a:latin typeface="Calibri" panose="020F0502020204030204"/>
              <a:ea typeface="+mn-ea"/>
              <a:cs typeface="+mn-cs"/>
            </a:rPr>
            <a:t>ekslusif</a:t>
          </a:r>
          <a:r>
            <a:rPr lang="en-US" dirty="0">
              <a:solidFill>
                <a:sysClr val="windowText" lastClr="000000">
                  <a:hueOff val="0"/>
                  <a:satOff val="0"/>
                  <a:lumOff val="0"/>
                  <a:alphaOff val="0"/>
                </a:sysClr>
              </a:solidFill>
              <a:latin typeface="Calibri" panose="020F0502020204030204"/>
              <a:ea typeface="+mn-ea"/>
              <a:cs typeface="+mn-cs"/>
            </a:rPr>
            <a:t>/non-</a:t>
          </a:r>
          <a:r>
            <a:rPr lang="en-US" dirty="0" err="1">
              <a:solidFill>
                <a:sysClr val="windowText" lastClr="000000">
                  <a:hueOff val="0"/>
                  <a:satOff val="0"/>
                  <a:lumOff val="0"/>
                  <a:alphaOff val="0"/>
                </a:sysClr>
              </a:solidFill>
              <a:latin typeface="Calibri" panose="020F0502020204030204"/>
              <a:ea typeface="+mn-ea"/>
              <a:cs typeface="+mn-cs"/>
            </a:rPr>
            <a:t>ekslusif</a:t>
          </a:r>
          <a:r>
            <a:rPr lang="en-US" dirty="0">
              <a:solidFill>
                <a:sysClr val="windowText" lastClr="000000">
                  <a:hueOff val="0"/>
                  <a:satOff val="0"/>
                  <a:lumOff val="0"/>
                  <a:alphaOff val="0"/>
                </a:sysClr>
              </a:solidFill>
              <a:latin typeface="Calibri" panose="020F0502020204030204"/>
              <a:ea typeface="+mn-ea"/>
              <a:cs typeface="+mn-cs"/>
            </a:rPr>
            <a:t>)</a:t>
          </a:r>
        </a:p>
      </dgm:t>
    </dgm:pt>
    <dgm:pt modelId="{99947029-AA6E-479F-BFBE-1FC6D387D01F}" type="parTrans" cxnId="{DE58068F-E6E7-48F3-B504-F138763A4B45}">
      <dgm:prSet/>
      <dgm:spPr/>
      <dgm:t>
        <a:bodyPr/>
        <a:lstStyle/>
        <a:p>
          <a:endParaRPr lang="en-US"/>
        </a:p>
      </dgm:t>
    </dgm:pt>
    <dgm:pt modelId="{B59C7E73-C8B9-4405-8460-E9B5966B69EB}" type="sibTrans" cxnId="{DE58068F-E6E7-48F3-B504-F138763A4B45}">
      <dgm:prSet/>
      <dgm:spPr/>
      <dgm:t>
        <a:bodyPr/>
        <a:lstStyle/>
        <a:p>
          <a:endParaRPr lang="en-US"/>
        </a:p>
      </dgm:t>
    </dgm:pt>
    <dgm:pt modelId="{4A8E40B8-C779-42D7-99C2-2596B4A6C66D}">
      <dgm:prSet phldrT="[Text]"/>
      <dgm:spPr>
        <a:xfrm>
          <a:off x="2407919" y="406"/>
          <a:ext cx="3611880" cy="1584089"/>
        </a:xfrm>
        <a:prstGeom prst="rightArrow">
          <a:avLst>
            <a:gd name="adj1" fmla="val 75000"/>
            <a:gd name="adj2" fmla="val 50000"/>
          </a:avLst>
        </a:prstGeom>
        <a:solidFill>
          <a:srgbClr val="ED7D31">
            <a:tint val="40000"/>
            <a:alpha val="90000"/>
            <a:hueOff val="0"/>
            <a:satOff val="0"/>
            <a:lumOff val="0"/>
            <a:alphaOff val="0"/>
          </a:srgbClr>
        </a:solidFill>
        <a:ln w="12700" cap="flat" cmpd="sng" algn="ctr">
          <a:solidFill>
            <a:srgbClr val="ED7D31">
              <a:tint val="40000"/>
              <a:alpha val="90000"/>
              <a:hueOff val="0"/>
              <a:satOff val="0"/>
              <a:lumOff val="0"/>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Calibri" panose="020F0502020204030204"/>
              <a:ea typeface="+mn-ea"/>
              <a:cs typeface="+mn-cs"/>
            </a:rPr>
            <a:t>Joint Venture</a:t>
          </a:r>
        </a:p>
      </dgm:t>
    </dgm:pt>
    <dgm:pt modelId="{407C7D59-6513-4AFE-B4B4-41DD984C9BED}" type="parTrans" cxnId="{DBD65FCD-6128-47AE-9831-830D3FA7C8A1}">
      <dgm:prSet/>
      <dgm:spPr/>
      <dgm:t>
        <a:bodyPr/>
        <a:lstStyle/>
        <a:p>
          <a:endParaRPr lang="en-US"/>
        </a:p>
      </dgm:t>
    </dgm:pt>
    <dgm:pt modelId="{37CF1661-2B80-472E-9822-F1AE564F0949}" type="sibTrans" cxnId="{DBD65FCD-6128-47AE-9831-830D3FA7C8A1}">
      <dgm:prSet/>
      <dgm:spPr/>
      <dgm:t>
        <a:bodyPr/>
        <a:lstStyle/>
        <a:p>
          <a:endParaRPr lang="en-US"/>
        </a:p>
      </dgm:t>
    </dgm:pt>
    <dgm:pt modelId="{546060AB-B46C-404C-8629-095752357E6B}">
      <dgm:prSet phldrT="[Text]"/>
      <dgm:spPr>
        <a:xfrm>
          <a:off x="0" y="1742904"/>
          <a:ext cx="2407920" cy="1584089"/>
        </a:xfrm>
        <a:prstGeom prst="roundRec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err="1">
              <a:solidFill>
                <a:sysClr val="window" lastClr="FFFFFF"/>
              </a:solidFill>
              <a:latin typeface="Calibri" panose="020F0502020204030204"/>
              <a:ea typeface="+mn-ea"/>
              <a:cs typeface="+mn-cs"/>
            </a:rPr>
            <a:t>Memanfaatkan</a:t>
          </a:r>
          <a:r>
            <a:rPr lang="en-US" dirty="0">
              <a:solidFill>
                <a:sysClr val="window" lastClr="FFFFFF"/>
              </a:solidFill>
              <a:latin typeface="Calibri" panose="020F0502020204030204"/>
              <a:ea typeface="+mn-ea"/>
              <a:cs typeface="+mn-cs"/>
            </a:rPr>
            <a:t> </a:t>
          </a:r>
          <a:r>
            <a:rPr lang="en-US" dirty="0" err="1">
              <a:solidFill>
                <a:sysClr val="window" lastClr="FFFFFF"/>
              </a:solidFill>
              <a:latin typeface="Calibri" panose="020F0502020204030204"/>
              <a:ea typeface="+mn-ea"/>
              <a:cs typeface="+mn-cs"/>
            </a:rPr>
            <a:t>Sendiri</a:t>
          </a:r>
          <a:endParaRPr lang="en-US" dirty="0">
            <a:solidFill>
              <a:sysClr val="window" lastClr="FFFFFF"/>
            </a:solidFill>
            <a:latin typeface="Calibri" panose="020F0502020204030204"/>
            <a:ea typeface="+mn-ea"/>
            <a:cs typeface="+mn-cs"/>
          </a:endParaRPr>
        </a:p>
      </dgm:t>
    </dgm:pt>
    <dgm:pt modelId="{0EC02CE8-66E8-4B69-B8D9-5D3BB7DB0DD3}" type="parTrans" cxnId="{4284DE29-96B1-405B-A6C6-51B78711A048}">
      <dgm:prSet/>
      <dgm:spPr/>
      <dgm:t>
        <a:bodyPr/>
        <a:lstStyle/>
        <a:p>
          <a:endParaRPr lang="en-US"/>
        </a:p>
      </dgm:t>
    </dgm:pt>
    <dgm:pt modelId="{1FE73032-1A09-49A5-AC90-B20B7D7DDE31}" type="sibTrans" cxnId="{4284DE29-96B1-405B-A6C6-51B78711A048}">
      <dgm:prSet/>
      <dgm:spPr/>
      <dgm:t>
        <a:bodyPr/>
        <a:lstStyle/>
        <a:p>
          <a:endParaRPr lang="en-US"/>
        </a:p>
      </dgm:t>
    </dgm:pt>
    <dgm:pt modelId="{B1FEE4FD-3BD6-43A7-8399-2C8349990E63}">
      <dgm:prSet phldrT="[Text]"/>
      <dgm:spPr>
        <a:xfrm>
          <a:off x="2407919" y="1742904"/>
          <a:ext cx="3611880" cy="1584089"/>
        </a:xfrm>
        <a:prstGeom prst="rightArrow">
          <a:avLst>
            <a:gd name="adj1" fmla="val 75000"/>
            <a:gd name="adj2" fmla="val 50000"/>
          </a:avLst>
        </a:prstGeom>
        <a:solidFill>
          <a:srgbClr val="ED7D31">
            <a:tint val="40000"/>
            <a:alpha val="90000"/>
            <a:hueOff val="-849226"/>
            <a:satOff val="-75346"/>
            <a:lumOff val="-769"/>
            <a:alphaOff val="0"/>
          </a:srgbClr>
        </a:solidFill>
        <a:ln w="12700" cap="flat" cmpd="sng" algn="ctr">
          <a:solidFill>
            <a:srgbClr val="ED7D31">
              <a:tint val="40000"/>
              <a:alpha val="90000"/>
              <a:hueOff val="-849226"/>
              <a:satOff val="-75346"/>
              <a:lumOff val="-769"/>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Calibri" panose="020F0502020204030204"/>
              <a:ea typeface="+mn-ea"/>
              <a:cs typeface="+mn-cs"/>
            </a:rPr>
            <a:t>New Venture</a:t>
          </a:r>
        </a:p>
      </dgm:t>
    </dgm:pt>
    <dgm:pt modelId="{D4F368A2-312B-43EA-ACED-A576C76CFA00}" type="parTrans" cxnId="{92DDE5FE-A3A0-4977-A0E3-3793E6EB37EB}">
      <dgm:prSet/>
      <dgm:spPr/>
      <dgm:t>
        <a:bodyPr/>
        <a:lstStyle/>
        <a:p>
          <a:endParaRPr lang="en-US"/>
        </a:p>
      </dgm:t>
    </dgm:pt>
    <dgm:pt modelId="{B9026F7F-04D0-4D70-86F2-26E8DC01CCEB}" type="sibTrans" cxnId="{92DDE5FE-A3A0-4977-A0E3-3793E6EB37EB}">
      <dgm:prSet/>
      <dgm:spPr/>
      <dgm:t>
        <a:bodyPr/>
        <a:lstStyle/>
        <a:p>
          <a:endParaRPr lang="en-US"/>
        </a:p>
      </dgm:t>
    </dgm:pt>
    <dgm:pt modelId="{2051370A-8A9A-48A6-BEB8-92D2F01E1053}">
      <dgm:prSet phldrT="[Text]"/>
      <dgm:spPr>
        <a:xfrm>
          <a:off x="2407919" y="1742904"/>
          <a:ext cx="3611880" cy="1584089"/>
        </a:xfrm>
        <a:prstGeom prst="rightArrow">
          <a:avLst>
            <a:gd name="adj1" fmla="val 75000"/>
            <a:gd name="adj2" fmla="val 50000"/>
          </a:avLst>
        </a:prstGeom>
        <a:solidFill>
          <a:srgbClr val="ED7D31">
            <a:tint val="40000"/>
            <a:alpha val="90000"/>
            <a:hueOff val="-849226"/>
            <a:satOff val="-75346"/>
            <a:lumOff val="-769"/>
            <a:alphaOff val="0"/>
          </a:srgbClr>
        </a:solidFill>
        <a:ln w="12700" cap="flat" cmpd="sng" algn="ctr">
          <a:solidFill>
            <a:srgbClr val="ED7D31">
              <a:tint val="40000"/>
              <a:alpha val="90000"/>
              <a:hueOff val="-849226"/>
              <a:satOff val="-75346"/>
              <a:lumOff val="-769"/>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Calibri" panose="020F0502020204030204"/>
              <a:ea typeface="+mn-ea"/>
              <a:cs typeface="+mn-cs"/>
            </a:rPr>
            <a:t>Spin-off</a:t>
          </a:r>
        </a:p>
      </dgm:t>
    </dgm:pt>
    <dgm:pt modelId="{EA914668-6735-4970-82C7-36B2C1088BFC}" type="parTrans" cxnId="{EEBE8D88-81F8-4A05-B063-97B032D8A222}">
      <dgm:prSet/>
      <dgm:spPr/>
      <dgm:t>
        <a:bodyPr/>
        <a:lstStyle/>
        <a:p>
          <a:endParaRPr lang="en-US"/>
        </a:p>
      </dgm:t>
    </dgm:pt>
    <dgm:pt modelId="{D1E0279A-8EAE-461A-A835-E4BEE626EE2A}" type="sibTrans" cxnId="{EEBE8D88-81F8-4A05-B063-97B032D8A222}">
      <dgm:prSet/>
      <dgm:spPr/>
      <dgm:t>
        <a:bodyPr/>
        <a:lstStyle/>
        <a:p>
          <a:endParaRPr lang="en-US"/>
        </a:p>
      </dgm:t>
    </dgm:pt>
    <dgm:pt modelId="{6A10155A-0503-43B8-AF93-6D4D18ED33F6}">
      <dgm:prSet phldrT="[Text]"/>
      <dgm:spPr>
        <a:xfrm>
          <a:off x="2407919" y="406"/>
          <a:ext cx="3611880" cy="1584089"/>
        </a:xfrm>
        <a:prstGeom prst="rightArrow">
          <a:avLst>
            <a:gd name="adj1" fmla="val 75000"/>
            <a:gd name="adj2" fmla="val 50000"/>
          </a:avLst>
        </a:prstGeom>
        <a:solidFill>
          <a:srgbClr val="ED7D31">
            <a:tint val="40000"/>
            <a:alpha val="90000"/>
            <a:hueOff val="0"/>
            <a:satOff val="0"/>
            <a:lumOff val="0"/>
            <a:alphaOff val="0"/>
          </a:srgbClr>
        </a:solidFill>
        <a:ln w="12700" cap="flat" cmpd="sng" algn="ctr">
          <a:solidFill>
            <a:srgbClr val="ED7D31">
              <a:tint val="40000"/>
              <a:alpha val="90000"/>
              <a:hueOff val="0"/>
              <a:satOff val="0"/>
              <a:lumOff val="0"/>
              <a:alphaOff val="0"/>
            </a:srgbClr>
          </a:solidFill>
          <a:prstDash val="solid"/>
          <a:miter lim="800000"/>
        </a:ln>
        <a:effectLst/>
      </dgm:spPr>
      <dgm:t>
        <a:bodyPr/>
        <a:lstStyle/>
        <a:p>
          <a:pPr>
            <a:buChar char="•"/>
          </a:pPr>
          <a:r>
            <a:rPr lang="en-US" dirty="0" err="1">
              <a:solidFill>
                <a:sysClr val="windowText" lastClr="000000">
                  <a:hueOff val="0"/>
                  <a:satOff val="0"/>
                  <a:lumOff val="0"/>
                  <a:alphaOff val="0"/>
                </a:sysClr>
              </a:solidFill>
              <a:latin typeface="Calibri" panose="020F0502020204030204"/>
              <a:ea typeface="+mn-ea"/>
              <a:cs typeface="+mn-cs"/>
            </a:rPr>
            <a:t>Jual</a:t>
          </a:r>
          <a:r>
            <a:rPr lang="en-US" dirty="0">
              <a:solidFill>
                <a:sysClr val="windowText" lastClr="000000">
                  <a:hueOff val="0"/>
                  <a:satOff val="0"/>
                  <a:lumOff val="0"/>
                  <a:alphaOff val="0"/>
                </a:sysClr>
              </a:solidFill>
              <a:latin typeface="Calibri" panose="020F0502020204030204"/>
              <a:ea typeface="+mn-ea"/>
              <a:cs typeface="+mn-cs"/>
            </a:rPr>
            <a:t> </a:t>
          </a:r>
          <a:r>
            <a:rPr lang="en-US" dirty="0" err="1">
              <a:solidFill>
                <a:sysClr val="windowText" lastClr="000000">
                  <a:hueOff val="0"/>
                  <a:satOff val="0"/>
                  <a:lumOff val="0"/>
                  <a:alphaOff val="0"/>
                </a:sysClr>
              </a:solidFill>
              <a:latin typeface="Calibri" panose="020F0502020204030204"/>
              <a:ea typeface="+mn-ea"/>
              <a:cs typeface="+mn-cs"/>
            </a:rPr>
            <a:t>Putus</a:t>
          </a:r>
          <a:endParaRPr lang="en-US" dirty="0">
            <a:solidFill>
              <a:sysClr val="windowText" lastClr="000000">
                <a:hueOff val="0"/>
                <a:satOff val="0"/>
                <a:lumOff val="0"/>
                <a:alphaOff val="0"/>
              </a:sysClr>
            </a:solidFill>
            <a:latin typeface="Calibri" panose="020F0502020204030204"/>
            <a:ea typeface="+mn-ea"/>
            <a:cs typeface="+mn-cs"/>
          </a:endParaRPr>
        </a:p>
      </dgm:t>
    </dgm:pt>
    <dgm:pt modelId="{26E7AE41-FA29-49EF-9FC8-EF1D4D01038A}" type="parTrans" cxnId="{C85C7FAA-E29B-4219-9338-AAB087871E8C}">
      <dgm:prSet/>
      <dgm:spPr/>
      <dgm:t>
        <a:bodyPr/>
        <a:lstStyle/>
        <a:p>
          <a:endParaRPr lang="en-US"/>
        </a:p>
      </dgm:t>
    </dgm:pt>
    <dgm:pt modelId="{6780C83C-A082-4FE7-868F-3B0C4B84E209}" type="sibTrans" cxnId="{C85C7FAA-E29B-4219-9338-AAB087871E8C}">
      <dgm:prSet/>
      <dgm:spPr/>
      <dgm:t>
        <a:bodyPr/>
        <a:lstStyle/>
        <a:p>
          <a:endParaRPr lang="en-US"/>
        </a:p>
      </dgm:t>
    </dgm:pt>
    <dgm:pt modelId="{33DFE7DE-4BA0-42A4-9765-BB921BF75C16}">
      <dgm:prSet phldrT="[Text]"/>
      <dgm:spPr>
        <a:xfrm>
          <a:off x="2407919" y="1742904"/>
          <a:ext cx="3611880" cy="1584089"/>
        </a:xfrm>
        <a:prstGeom prst="rightArrow">
          <a:avLst>
            <a:gd name="adj1" fmla="val 75000"/>
            <a:gd name="adj2" fmla="val 50000"/>
          </a:avLst>
        </a:prstGeom>
        <a:solidFill>
          <a:srgbClr val="ED7D31">
            <a:tint val="40000"/>
            <a:alpha val="90000"/>
            <a:hueOff val="-849226"/>
            <a:satOff val="-75346"/>
            <a:lumOff val="-769"/>
            <a:alphaOff val="0"/>
          </a:srgbClr>
        </a:solidFill>
        <a:ln w="12700" cap="flat" cmpd="sng" algn="ctr">
          <a:solidFill>
            <a:srgbClr val="ED7D31">
              <a:tint val="40000"/>
              <a:alpha val="90000"/>
              <a:hueOff val="-849226"/>
              <a:satOff val="-75346"/>
              <a:lumOff val="-769"/>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Calibri" panose="020F0502020204030204"/>
              <a:ea typeface="+mn-ea"/>
              <a:cs typeface="+mn-cs"/>
            </a:rPr>
            <a:t>Business Start-up </a:t>
          </a:r>
        </a:p>
      </dgm:t>
    </dgm:pt>
    <dgm:pt modelId="{AB4A852E-BB57-4347-9193-B814B245232E}" type="parTrans" cxnId="{52FC760F-767D-4D86-93A5-056180E2B5E7}">
      <dgm:prSet/>
      <dgm:spPr/>
      <dgm:t>
        <a:bodyPr/>
        <a:lstStyle/>
        <a:p>
          <a:endParaRPr lang="en-US"/>
        </a:p>
      </dgm:t>
    </dgm:pt>
    <dgm:pt modelId="{FE90ED6E-B00A-499D-BE80-67E45B8DB969}" type="sibTrans" cxnId="{52FC760F-767D-4D86-93A5-056180E2B5E7}">
      <dgm:prSet/>
      <dgm:spPr/>
      <dgm:t>
        <a:bodyPr/>
        <a:lstStyle/>
        <a:p>
          <a:endParaRPr lang="en-US"/>
        </a:p>
      </dgm:t>
    </dgm:pt>
    <dgm:pt modelId="{E2E1DC14-B763-4587-9490-BE57F00091A3}" type="pres">
      <dgm:prSet presAssocID="{E39F257A-52E9-41D3-B1AF-738E20FB504C}" presName="Name0" presStyleCnt="0">
        <dgm:presLayoutVars>
          <dgm:dir/>
          <dgm:animLvl val="lvl"/>
          <dgm:resizeHandles/>
        </dgm:presLayoutVars>
      </dgm:prSet>
      <dgm:spPr/>
    </dgm:pt>
    <dgm:pt modelId="{63CEE5E1-F81A-48E2-B304-6B77DEB44D85}" type="pres">
      <dgm:prSet presAssocID="{2C97A0E5-8F21-436F-AB14-40CEF070BA24}" presName="linNode" presStyleCnt="0"/>
      <dgm:spPr/>
    </dgm:pt>
    <dgm:pt modelId="{75E89345-BCF7-43B5-BE75-4E30FC128CCC}" type="pres">
      <dgm:prSet presAssocID="{2C97A0E5-8F21-436F-AB14-40CEF070BA24}" presName="parentShp" presStyleLbl="node1" presStyleIdx="0" presStyleCnt="2">
        <dgm:presLayoutVars>
          <dgm:bulletEnabled val="1"/>
        </dgm:presLayoutVars>
      </dgm:prSet>
      <dgm:spPr/>
    </dgm:pt>
    <dgm:pt modelId="{1F4594A3-7E1C-4E11-BE33-9B0D75075403}" type="pres">
      <dgm:prSet presAssocID="{2C97A0E5-8F21-436F-AB14-40CEF070BA24}" presName="childShp" presStyleLbl="bgAccFollowNode1" presStyleIdx="0" presStyleCnt="2">
        <dgm:presLayoutVars>
          <dgm:bulletEnabled val="1"/>
        </dgm:presLayoutVars>
      </dgm:prSet>
      <dgm:spPr/>
    </dgm:pt>
    <dgm:pt modelId="{B5BF4F53-7E21-4322-8745-0417DBDF38F3}" type="pres">
      <dgm:prSet presAssocID="{E01851EE-3C2E-4BC8-B1C3-9B00B92E9FE9}" presName="spacing" presStyleCnt="0"/>
      <dgm:spPr/>
    </dgm:pt>
    <dgm:pt modelId="{531D095B-18D5-4E07-B23D-D9B25D4731A2}" type="pres">
      <dgm:prSet presAssocID="{546060AB-B46C-404C-8629-095752357E6B}" presName="linNode" presStyleCnt="0"/>
      <dgm:spPr/>
    </dgm:pt>
    <dgm:pt modelId="{A268842E-0B00-48E4-AE8A-14A72147A810}" type="pres">
      <dgm:prSet presAssocID="{546060AB-B46C-404C-8629-095752357E6B}" presName="parentShp" presStyleLbl="node1" presStyleIdx="1" presStyleCnt="2">
        <dgm:presLayoutVars>
          <dgm:bulletEnabled val="1"/>
        </dgm:presLayoutVars>
      </dgm:prSet>
      <dgm:spPr/>
    </dgm:pt>
    <dgm:pt modelId="{70B87805-FD4D-402A-90B2-6D9FD0D05A0F}" type="pres">
      <dgm:prSet presAssocID="{546060AB-B46C-404C-8629-095752357E6B}" presName="childShp" presStyleLbl="bgAccFollowNode1" presStyleIdx="1" presStyleCnt="2">
        <dgm:presLayoutVars>
          <dgm:bulletEnabled val="1"/>
        </dgm:presLayoutVars>
      </dgm:prSet>
      <dgm:spPr/>
    </dgm:pt>
  </dgm:ptLst>
  <dgm:cxnLst>
    <dgm:cxn modelId="{2DF74308-7208-4046-8F58-C9F11E9B9957}" type="presOf" srcId="{B1FEE4FD-3BD6-43A7-8399-2C8349990E63}" destId="{70B87805-FD4D-402A-90B2-6D9FD0D05A0F}" srcOrd="0" destOrd="1" presId="urn:microsoft.com/office/officeart/2005/8/layout/vList6"/>
    <dgm:cxn modelId="{D91C610A-4D60-4A41-97DA-50BDF261B609}" srcId="{E39F257A-52E9-41D3-B1AF-738E20FB504C}" destId="{2C97A0E5-8F21-436F-AB14-40CEF070BA24}" srcOrd="0" destOrd="0" parTransId="{1097F14B-258C-44B9-936C-6A8926747733}" sibTransId="{E01851EE-3C2E-4BC8-B1C3-9B00B92E9FE9}"/>
    <dgm:cxn modelId="{7601660C-F081-4223-9C34-3C39E46B56F0}" type="presOf" srcId="{546060AB-B46C-404C-8629-095752357E6B}" destId="{A268842E-0B00-48E4-AE8A-14A72147A810}" srcOrd="0" destOrd="0" presId="urn:microsoft.com/office/officeart/2005/8/layout/vList6"/>
    <dgm:cxn modelId="{52FC760F-767D-4D86-93A5-056180E2B5E7}" srcId="{546060AB-B46C-404C-8629-095752357E6B}" destId="{33DFE7DE-4BA0-42A4-9765-BB921BF75C16}" srcOrd="0" destOrd="0" parTransId="{AB4A852E-BB57-4347-9193-B814B245232E}" sibTransId="{FE90ED6E-B00A-499D-BE80-67E45B8DB969}"/>
    <dgm:cxn modelId="{33BCAD1E-EBD4-47B8-B719-7E651A55F353}" type="presOf" srcId="{4A8E40B8-C779-42D7-99C2-2596B4A6C66D}" destId="{1F4594A3-7E1C-4E11-BE33-9B0D75075403}" srcOrd="0" destOrd="1" presId="urn:microsoft.com/office/officeart/2005/8/layout/vList6"/>
    <dgm:cxn modelId="{4284DE29-96B1-405B-A6C6-51B78711A048}" srcId="{E39F257A-52E9-41D3-B1AF-738E20FB504C}" destId="{546060AB-B46C-404C-8629-095752357E6B}" srcOrd="1" destOrd="0" parTransId="{0EC02CE8-66E8-4B69-B8D9-5D3BB7DB0DD3}" sibTransId="{1FE73032-1A09-49A5-AC90-B20B7D7DDE31}"/>
    <dgm:cxn modelId="{9BAA5275-1473-4793-882F-E42BF0F40C12}" type="presOf" srcId="{064FE03B-C4F8-47DD-BD8E-1F3DD849E371}" destId="{1F4594A3-7E1C-4E11-BE33-9B0D75075403}" srcOrd="0" destOrd="0" presId="urn:microsoft.com/office/officeart/2005/8/layout/vList6"/>
    <dgm:cxn modelId="{2B250357-E906-4B15-8D3E-1E05ACBB4C8B}" type="presOf" srcId="{2051370A-8A9A-48A6-BEB8-92D2F01E1053}" destId="{70B87805-FD4D-402A-90B2-6D9FD0D05A0F}" srcOrd="0" destOrd="2" presId="urn:microsoft.com/office/officeart/2005/8/layout/vList6"/>
    <dgm:cxn modelId="{1996077F-6CAF-407E-962E-62E356892560}" type="presOf" srcId="{2C97A0E5-8F21-436F-AB14-40CEF070BA24}" destId="{75E89345-BCF7-43B5-BE75-4E30FC128CCC}" srcOrd="0" destOrd="0" presId="urn:microsoft.com/office/officeart/2005/8/layout/vList6"/>
    <dgm:cxn modelId="{A6660085-C740-40C9-A356-4D6046AF9093}" type="presOf" srcId="{6A10155A-0503-43B8-AF93-6D4D18ED33F6}" destId="{1F4594A3-7E1C-4E11-BE33-9B0D75075403}" srcOrd="0" destOrd="2" presId="urn:microsoft.com/office/officeart/2005/8/layout/vList6"/>
    <dgm:cxn modelId="{EEBE8D88-81F8-4A05-B063-97B032D8A222}" srcId="{546060AB-B46C-404C-8629-095752357E6B}" destId="{2051370A-8A9A-48A6-BEB8-92D2F01E1053}" srcOrd="2" destOrd="0" parTransId="{EA914668-6735-4970-82C7-36B2C1088BFC}" sibTransId="{D1E0279A-8EAE-461A-A835-E4BEE626EE2A}"/>
    <dgm:cxn modelId="{DE58068F-E6E7-48F3-B504-F138763A4B45}" srcId="{2C97A0E5-8F21-436F-AB14-40CEF070BA24}" destId="{064FE03B-C4F8-47DD-BD8E-1F3DD849E371}" srcOrd="0" destOrd="0" parTransId="{99947029-AA6E-479F-BFBE-1FC6D387D01F}" sibTransId="{B59C7E73-C8B9-4405-8460-E9B5966B69EB}"/>
    <dgm:cxn modelId="{C85C7FAA-E29B-4219-9338-AAB087871E8C}" srcId="{2C97A0E5-8F21-436F-AB14-40CEF070BA24}" destId="{6A10155A-0503-43B8-AF93-6D4D18ED33F6}" srcOrd="2" destOrd="0" parTransId="{26E7AE41-FA29-49EF-9FC8-EF1D4D01038A}" sibTransId="{6780C83C-A082-4FE7-868F-3B0C4B84E209}"/>
    <dgm:cxn modelId="{DBD65FCD-6128-47AE-9831-830D3FA7C8A1}" srcId="{2C97A0E5-8F21-436F-AB14-40CEF070BA24}" destId="{4A8E40B8-C779-42D7-99C2-2596B4A6C66D}" srcOrd="1" destOrd="0" parTransId="{407C7D59-6513-4AFE-B4B4-41DD984C9BED}" sibTransId="{37CF1661-2B80-472E-9822-F1AE564F0949}"/>
    <dgm:cxn modelId="{5DF377E8-DDE5-4A07-BCD4-3FE0BD2BABBB}" type="presOf" srcId="{33DFE7DE-4BA0-42A4-9765-BB921BF75C16}" destId="{70B87805-FD4D-402A-90B2-6D9FD0D05A0F}" srcOrd="0" destOrd="0" presId="urn:microsoft.com/office/officeart/2005/8/layout/vList6"/>
    <dgm:cxn modelId="{2DD59BED-CF80-493D-A356-D0FAC7CD8895}" type="presOf" srcId="{E39F257A-52E9-41D3-B1AF-738E20FB504C}" destId="{E2E1DC14-B763-4587-9490-BE57F00091A3}" srcOrd="0" destOrd="0" presId="urn:microsoft.com/office/officeart/2005/8/layout/vList6"/>
    <dgm:cxn modelId="{92DDE5FE-A3A0-4977-A0E3-3793E6EB37EB}" srcId="{546060AB-B46C-404C-8629-095752357E6B}" destId="{B1FEE4FD-3BD6-43A7-8399-2C8349990E63}" srcOrd="1" destOrd="0" parTransId="{D4F368A2-312B-43EA-ACED-A576C76CFA00}" sibTransId="{B9026F7F-04D0-4D70-86F2-26E8DC01CCEB}"/>
    <dgm:cxn modelId="{B18E907B-6479-4C92-AD58-2EB0CE5585C1}" type="presParOf" srcId="{E2E1DC14-B763-4587-9490-BE57F00091A3}" destId="{63CEE5E1-F81A-48E2-B304-6B77DEB44D85}" srcOrd="0" destOrd="0" presId="urn:microsoft.com/office/officeart/2005/8/layout/vList6"/>
    <dgm:cxn modelId="{8B538D9A-4745-4536-9D9F-D8C8640CD4BB}" type="presParOf" srcId="{63CEE5E1-F81A-48E2-B304-6B77DEB44D85}" destId="{75E89345-BCF7-43B5-BE75-4E30FC128CCC}" srcOrd="0" destOrd="0" presId="urn:microsoft.com/office/officeart/2005/8/layout/vList6"/>
    <dgm:cxn modelId="{B56E600F-7FF7-495D-B6B4-C259D634C89C}" type="presParOf" srcId="{63CEE5E1-F81A-48E2-B304-6B77DEB44D85}" destId="{1F4594A3-7E1C-4E11-BE33-9B0D75075403}" srcOrd="1" destOrd="0" presId="urn:microsoft.com/office/officeart/2005/8/layout/vList6"/>
    <dgm:cxn modelId="{FAF9D586-6761-446D-9B90-9A7DC0E41AF3}" type="presParOf" srcId="{E2E1DC14-B763-4587-9490-BE57F00091A3}" destId="{B5BF4F53-7E21-4322-8745-0417DBDF38F3}" srcOrd="1" destOrd="0" presId="urn:microsoft.com/office/officeart/2005/8/layout/vList6"/>
    <dgm:cxn modelId="{2DEA1590-4F96-42C6-920C-19F1030D5B85}" type="presParOf" srcId="{E2E1DC14-B763-4587-9490-BE57F00091A3}" destId="{531D095B-18D5-4E07-B23D-D9B25D4731A2}" srcOrd="2" destOrd="0" presId="urn:microsoft.com/office/officeart/2005/8/layout/vList6"/>
    <dgm:cxn modelId="{012CF34B-2FA9-4CD0-999F-9C5039674A7C}" type="presParOf" srcId="{531D095B-18D5-4E07-B23D-D9B25D4731A2}" destId="{A268842E-0B00-48E4-AE8A-14A72147A810}" srcOrd="0" destOrd="0" presId="urn:microsoft.com/office/officeart/2005/8/layout/vList6"/>
    <dgm:cxn modelId="{972DE010-30B5-40A3-90E2-010424142609}" type="presParOf" srcId="{531D095B-18D5-4E07-B23D-D9B25D4731A2}" destId="{70B87805-FD4D-402A-90B2-6D9FD0D05A0F}"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92A00A-5AE7-4B99-B187-9664FBBDA2B7}"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F8CE45AD-7A61-481E-AB0C-616B168F1BB6}">
      <dgm:prSet phldrT="[Text]"/>
      <dgm:spPr>
        <a:xfrm>
          <a:off x="6931" y="518229"/>
          <a:ext cx="2071799" cy="1243079"/>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err="1">
              <a:solidFill>
                <a:sysClr val="window" lastClr="FFFFFF"/>
              </a:solidFill>
              <a:latin typeface="Calibri" panose="020F0502020204030204"/>
              <a:ea typeface="+mn-ea"/>
              <a:cs typeface="+mn-cs"/>
            </a:rPr>
            <a:t>Evaluasi</a:t>
          </a:r>
          <a:r>
            <a:rPr lang="en-US" dirty="0">
              <a:solidFill>
                <a:sysClr val="window" lastClr="FFFFFF"/>
              </a:solidFill>
              <a:latin typeface="Calibri" panose="020F0502020204030204"/>
              <a:ea typeface="+mn-ea"/>
              <a:cs typeface="+mn-cs"/>
            </a:rPr>
            <a:t> </a:t>
          </a:r>
          <a:r>
            <a:rPr lang="en-US" dirty="0" err="1">
              <a:solidFill>
                <a:sysClr val="window" lastClr="FFFFFF"/>
              </a:solidFill>
              <a:latin typeface="Calibri" panose="020F0502020204030204"/>
              <a:ea typeface="+mn-ea"/>
              <a:cs typeface="+mn-cs"/>
            </a:rPr>
            <a:t>Diri</a:t>
          </a:r>
          <a:endParaRPr lang="en-US" dirty="0">
            <a:solidFill>
              <a:sysClr val="window" lastClr="FFFFFF"/>
            </a:solidFill>
            <a:latin typeface="Calibri" panose="020F0502020204030204"/>
            <a:ea typeface="+mn-ea"/>
            <a:cs typeface="+mn-cs"/>
          </a:endParaRPr>
        </a:p>
      </dgm:t>
    </dgm:pt>
    <dgm:pt modelId="{5984FAC7-21FC-483C-BF4A-7D8ABE94EB0D}" type="parTrans" cxnId="{74F25931-D2C2-4409-9AD5-E3093F82EF02}">
      <dgm:prSet/>
      <dgm:spPr/>
      <dgm:t>
        <a:bodyPr/>
        <a:lstStyle/>
        <a:p>
          <a:endParaRPr lang="en-US"/>
        </a:p>
      </dgm:t>
    </dgm:pt>
    <dgm:pt modelId="{AA8A97D7-BAAF-4BD9-8CA3-5A4F34CF9F81}" type="sibTrans" cxnId="{74F25931-D2C2-4409-9AD5-E3093F82EF02}">
      <dgm:prSet/>
      <dgm:spPr>
        <a:xfrm>
          <a:off x="2261049" y="882866"/>
          <a:ext cx="439221" cy="513806"/>
        </a:xfrm>
        <a:prstGeom prst="rightArrow">
          <a:avLst>
            <a:gd name="adj1" fmla="val 60000"/>
            <a:gd name="adj2" fmla="val 50000"/>
          </a:avLst>
        </a:prstGeom>
        <a:solidFill>
          <a:srgbClr val="ED7D31">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23C2B57C-7EED-47CC-B9FA-CF2CA9ABEA85}">
      <dgm:prSet phldrT="[Text]"/>
      <dgm:spPr>
        <a:xfrm>
          <a:off x="2907450" y="518229"/>
          <a:ext cx="2071799" cy="1243079"/>
        </a:xfrm>
        <a:prstGeom prst="roundRect">
          <a:avLst>
            <a:gd name="adj" fmla="val 1000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err="1">
              <a:solidFill>
                <a:sysClr val="window" lastClr="FFFFFF"/>
              </a:solidFill>
              <a:latin typeface="Calibri" panose="020F0502020204030204"/>
              <a:ea typeface="+mn-ea"/>
              <a:cs typeface="+mn-cs"/>
            </a:rPr>
            <a:t>Alternatif</a:t>
          </a:r>
          <a:r>
            <a:rPr lang="en-US" dirty="0">
              <a:solidFill>
                <a:sysClr val="window" lastClr="FFFFFF"/>
              </a:solidFill>
              <a:latin typeface="Calibri" panose="020F0502020204030204"/>
              <a:ea typeface="+mn-ea"/>
              <a:cs typeface="+mn-cs"/>
            </a:rPr>
            <a:t> </a:t>
          </a:r>
          <a:r>
            <a:rPr lang="en-US" dirty="0" err="1">
              <a:solidFill>
                <a:sysClr val="window" lastClr="FFFFFF"/>
              </a:solidFill>
              <a:latin typeface="Calibri" panose="020F0502020204030204"/>
              <a:ea typeface="+mn-ea"/>
              <a:cs typeface="+mn-cs"/>
            </a:rPr>
            <a:t>Strategi</a:t>
          </a:r>
          <a:endParaRPr lang="en-US" dirty="0">
            <a:solidFill>
              <a:sysClr val="window" lastClr="FFFFFF"/>
            </a:solidFill>
            <a:latin typeface="Calibri" panose="020F0502020204030204"/>
            <a:ea typeface="+mn-ea"/>
            <a:cs typeface="+mn-cs"/>
          </a:endParaRPr>
        </a:p>
      </dgm:t>
    </dgm:pt>
    <dgm:pt modelId="{66104DAC-60CF-484B-9DDC-C9E63830E1AE}" type="parTrans" cxnId="{91C60276-BC54-4B1E-ACA3-C749E3841AFB}">
      <dgm:prSet/>
      <dgm:spPr/>
      <dgm:t>
        <a:bodyPr/>
        <a:lstStyle/>
        <a:p>
          <a:endParaRPr lang="en-US"/>
        </a:p>
      </dgm:t>
    </dgm:pt>
    <dgm:pt modelId="{132127BB-1822-4410-B28C-7BA762A38E43}" type="sibTrans" cxnId="{91C60276-BC54-4B1E-ACA3-C749E3841AFB}">
      <dgm:prSet/>
      <dgm:spPr>
        <a:xfrm>
          <a:off x="5161567" y="882866"/>
          <a:ext cx="439221" cy="513806"/>
        </a:xfrm>
        <a:prstGeom prst="rightArrow">
          <a:avLst>
            <a:gd name="adj1" fmla="val 60000"/>
            <a:gd name="adj2" fmla="val 50000"/>
          </a:avLst>
        </a:prstGeom>
        <a:solidFill>
          <a:srgbClr val="A5A5A5">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5A6DA173-46A7-4767-9706-6EB86787C044}">
      <dgm:prSet phldrT="[Text]"/>
      <dgm:spPr>
        <a:xfrm>
          <a:off x="5807969" y="518229"/>
          <a:ext cx="2071799" cy="1243079"/>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err="1">
              <a:solidFill>
                <a:sysClr val="window" lastClr="FFFFFF"/>
              </a:solidFill>
              <a:latin typeface="Calibri" panose="020F0502020204030204"/>
              <a:ea typeface="+mn-ea"/>
              <a:cs typeface="+mn-cs"/>
            </a:rPr>
            <a:t>Formulasi</a:t>
          </a:r>
          <a:r>
            <a:rPr lang="en-US" dirty="0">
              <a:solidFill>
                <a:sysClr val="window" lastClr="FFFFFF"/>
              </a:solidFill>
              <a:latin typeface="Calibri" panose="020F0502020204030204"/>
              <a:ea typeface="+mn-ea"/>
              <a:cs typeface="+mn-cs"/>
            </a:rPr>
            <a:t> </a:t>
          </a:r>
          <a:r>
            <a:rPr lang="en-US" dirty="0" err="1">
              <a:solidFill>
                <a:sysClr val="window" lastClr="FFFFFF"/>
              </a:solidFill>
              <a:latin typeface="Calibri" panose="020F0502020204030204"/>
              <a:ea typeface="+mn-ea"/>
              <a:cs typeface="+mn-cs"/>
            </a:rPr>
            <a:t>Strategi</a:t>
          </a:r>
          <a:r>
            <a:rPr lang="en-US" dirty="0">
              <a:solidFill>
                <a:sysClr val="window" lastClr="FFFFFF"/>
              </a:solidFill>
              <a:latin typeface="Calibri" panose="020F0502020204030204"/>
              <a:ea typeface="+mn-ea"/>
              <a:cs typeface="+mn-cs"/>
            </a:rPr>
            <a:t> </a:t>
          </a:r>
        </a:p>
      </dgm:t>
    </dgm:pt>
    <dgm:pt modelId="{D6AC989C-F235-4EA4-8EEA-D5C8420C6174}" type="parTrans" cxnId="{5AA0D7E2-BD7F-4238-83E4-F3E9C3060684}">
      <dgm:prSet/>
      <dgm:spPr/>
      <dgm:t>
        <a:bodyPr/>
        <a:lstStyle/>
        <a:p>
          <a:endParaRPr lang="en-US"/>
        </a:p>
      </dgm:t>
    </dgm:pt>
    <dgm:pt modelId="{647F6A86-26FA-4885-AC04-134919E9C303}" type="sibTrans" cxnId="{5AA0D7E2-BD7F-4238-83E4-F3E9C3060684}">
      <dgm:prSet/>
      <dgm:spPr>
        <a:xfrm rot="5400000">
          <a:off x="6624258" y="1906335"/>
          <a:ext cx="439221" cy="513806"/>
        </a:xfrm>
        <a:prstGeom prst="rightArrow">
          <a:avLst>
            <a:gd name="adj1" fmla="val 60000"/>
            <a:gd name="adj2" fmla="val 50000"/>
          </a:avLst>
        </a:prstGeom>
        <a:solidFill>
          <a:srgbClr val="FFC000">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68FD1B13-8F82-4ECC-A65C-402166794152}">
      <dgm:prSet phldrT="[Text]"/>
      <dgm:spPr>
        <a:xfrm>
          <a:off x="5807969" y="2590028"/>
          <a:ext cx="2071799" cy="1243079"/>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err="1">
              <a:solidFill>
                <a:sysClr val="window" lastClr="FFFFFF"/>
              </a:solidFill>
              <a:latin typeface="Calibri" panose="020F0502020204030204"/>
              <a:ea typeface="+mn-ea"/>
              <a:cs typeface="+mn-cs"/>
            </a:rPr>
            <a:t>Penyusunan</a:t>
          </a:r>
          <a:r>
            <a:rPr lang="en-US" dirty="0">
              <a:solidFill>
                <a:sysClr val="window" lastClr="FFFFFF"/>
              </a:solidFill>
              <a:latin typeface="Calibri" panose="020F0502020204030204"/>
              <a:ea typeface="+mn-ea"/>
              <a:cs typeface="+mn-cs"/>
            </a:rPr>
            <a:t> Program </a:t>
          </a:r>
          <a:r>
            <a:rPr lang="en-US" dirty="0" err="1">
              <a:solidFill>
                <a:sysClr val="window" lastClr="FFFFFF"/>
              </a:solidFill>
              <a:latin typeface="Calibri" panose="020F0502020204030204"/>
              <a:ea typeface="+mn-ea"/>
              <a:cs typeface="+mn-cs"/>
            </a:rPr>
            <a:t>Kerja</a:t>
          </a:r>
          <a:endParaRPr lang="en-US" dirty="0">
            <a:solidFill>
              <a:sysClr val="window" lastClr="FFFFFF"/>
            </a:solidFill>
            <a:latin typeface="Calibri" panose="020F0502020204030204"/>
            <a:ea typeface="+mn-ea"/>
            <a:cs typeface="+mn-cs"/>
          </a:endParaRPr>
        </a:p>
      </dgm:t>
    </dgm:pt>
    <dgm:pt modelId="{88EAF27E-C841-43A6-ACAA-9FC28476D6EB}" type="parTrans" cxnId="{4D0EF4C6-92C1-4FE9-B494-A5CFA2C5E7BA}">
      <dgm:prSet/>
      <dgm:spPr/>
      <dgm:t>
        <a:bodyPr/>
        <a:lstStyle/>
        <a:p>
          <a:endParaRPr lang="en-US"/>
        </a:p>
      </dgm:t>
    </dgm:pt>
    <dgm:pt modelId="{F6AD1175-FC43-49D2-87B1-09F68F5203E7}" type="sibTrans" cxnId="{4D0EF4C6-92C1-4FE9-B494-A5CFA2C5E7BA}">
      <dgm:prSet/>
      <dgm:spPr>
        <a:xfrm rot="10800000">
          <a:off x="5186429" y="2954665"/>
          <a:ext cx="439221" cy="513806"/>
        </a:xfrm>
        <a:prstGeom prst="rightArrow">
          <a:avLst>
            <a:gd name="adj1" fmla="val 60000"/>
            <a:gd name="adj2" fmla="val 50000"/>
          </a:avLst>
        </a:prstGeom>
        <a:solidFill>
          <a:srgbClr val="4472C4">
            <a:hueOff val="0"/>
            <a:satOff val="0"/>
            <a:lumOff val="0"/>
            <a:alphaOff val="0"/>
          </a:srgbClr>
        </a:solidFill>
        <a:ln>
          <a:noFill/>
        </a:ln>
        <a:effectLst/>
      </dgm:spPr>
      <dgm:t>
        <a:bodyPr/>
        <a:lstStyle/>
        <a:p>
          <a:pPr>
            <a:buNone/>
          </a:pPr>
          <a:endParaRPr lang="en-US">
            <a:solidFill>
              <a:sysClr val="window" lastClr="FFFFFF"/>
            </a:solidFill>
            <a:latin typeface="Calibri" panose="020F0502020204030204"/>
            <a:ea typeface="+mn-ea"/>
            <a:cs typeface="+mn-cs"/>
          </a:endParaRPr>
        </a:p>
      </dgm:t>
    </dgm:pt>
    <dgm:pt modelId="{E68DAD3E-BE07-40BA-8F0B-6D49A25DAEF2}">
      <dgm:prSet phldrT="[Text]"/>
      <dgm:spPr>
        <a:xfrm>
          <a:off x="2907450" y="2590028"/>
          <a:ext cx="2071799" cy="1243079"/>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err="1">
              <a:solidFill>
                <a:sysClr val="window" lastClr="FFFFFF"/>
              </a:solidFill>
              <a:latin typeface="Calibri" panose="020F0502020204030204"/>
              <a:ea typeface="+mn-ea"/>
              <a:cs typeface="+mn-cs"/>
            </a:rPr>
            <a:t>Implementasi</a:t>
          </a:r>
          <a:endParaRPr lang="en-US" dirty="0">
            <a:solidFill>
              <a:sysClr val="window" lastClr="FFFFFF"/>
            </a:solidFill>
            <a:latin typeface="Calibri" panose="020F0502020204030204"/>
            <a:ea typeface="+mn-ea"/>
            <a:cs typeface="+mn-cs"/>
          </a:endParaRPr>
        </a:p>
      </dgm:t>
    </dgm:pt>
    <dgm:pt modelId="{1E701768-5931-4B9B-B5BE-CC813E76665D}" type="parTrans" cxnId="{0D196098-06BD-44A9-9BB6-BF67AE2C367E}">
      <dgm:prSet/>
      <dgm:spPr/>
      <dgm:t>
        <a:bodyPr/>
        <a:lstStyle/>
        <a:p>
          <a:endParaRPr lang="en-US"/>
        </a:p>
      </dgm:t>
    </dgm:pt>
    <dgm:pt modelId="{A057096E-0E28-4A17-8395-874C035B928B}" type="sibTrans" cxnId="{0D196098-06BD-44A9-9BB6-BF67AE2C367E}">
      <dgm:prSet/>
      <dgm:spPr/>
      <dgm:t>
        <a:bodyPr/>
        <a:lstStyle/>
        <a:p>
          <a:endParaRPr lang="en-US"/>
        </a:p>
      </dgm:t>
    </dgm:pt>
    <dgm:pt modelId="{14D15A1E-C0F1-40E1-989D-B93443D9AB4A}" type="pres">
      <dgm:prSet presAssocID="{9A92A00A-5AE7-4B99-B187-9664FBBDA2B7}" presName="diagram" presStyleCnt="0">
        <dgm:presLayoutVars>
          <dgm:dir/>
          <dgm:resizeHandles val="exact"/>
        </dgm:presLayoutVars>
      </dgm:prSet>
      <dgm:spPr/>
    </dgm:pt>
    <dgm:pt modelId="{BDE2C27F-F536-49FD-9253-F099F416DF50}" type="pres">
      <dgm:prSet presAssocID="{F8CE45AD-7A61-481E-AB0C-616B168F1BB6}" presName="node" presStyleLbl="node1" presStyleIdx="0" presStyleCnt="5">
        <dgm:presLayoutVars>
          <dgm:bulletEnabled val="1"/>
        </dgm:presLayoutVars>
      </dgm:prSet>
      <dgm:spPr/>
    </dgm:pt>
    <dgm:pt modelId="{A52043DF-A64C-4A0B-AA09-509A4303268F}" type="pres">
      <dgm:prSet presAssocID="{AA8A97D7-BAAF-4BD9-8CA3-5A4F34CF9F81}" presName="sibTrans" presStyleLbl="sibTrans2D1" presStyleIdx="0" presStyleCnt="4"/>
      <dgm:spPr/>
    </dgm:pt>
    <dgm:pt modelId="{08B044A4-9A9A-48C0-A85E-C7AAE3682924}" type="pres">
      <dgm:prSet presAssocID="{AA8A97D7-BAAF-4BD9-8CA3-5A4F34CF9F81}" presName="connectorText" presStyleLbl="sibTrans2D1" presStyleIdx="0" presStyleCnt="4"/>
      <dgm:spPr/>
    </dgm:pt>
    <dgm:pt modelId="{C2348247-0D9A-4217-8556-36AAF33DE552}" type="pres">
      <dgm:prSet presAssocID="{23C2B57C-7EED-47CC-B9FA-CF2CA9ABEA85}" presName="node" presStyleLbl="node1" presStyleIdx="1" presStyleCnt="5">
        <dgm:presLayoutVars>
          <dgm:bulletEnabled val="1"/>
        </dgm:presLayoutVars>
      </dgm:prSet>
      <dgm:spPr/>
    </dgm:pt>
    <dgm:pt modelId="{B81B31E1-C23D-44F5-9E3E-301D7A7DB559}" type="pres">
      <dgm:prSet presAssocID="{132127BB-1822-4410-B28C-7BA762A38E43}" presName="sibTrans" presStyleLbl="sibTrans2D1" presStyleIdx="1" presStyleCnt="4"/>
      <dgm:spPr/>
    </dgm:pt>
    <dgm:pt modelId="{1AB3B048-4902-430F-8C24-39C2A02A1A07}" type="pres">
      <dgm:prSet presAssocID="{132127BB-1822-4410-B28C-7BA762A38E43}" presName="connectorText" presStyleLbl="sibTrans2D1" presStyleIdx="1" presStyleCnt="4"/>
      <dgm:spPr/>
    </dgm:pt>
    <dgm:pt modelId="{3B75E524-8054-45F8-8056-462EDDADC258}" type="pres">
      <dgm:prSet presAssocID="{5A6DA173-46A7-4767-9706-6EB86787C044}" presName="node" presStyleLbl="node1" presStyleIdx="2" presStyleCnt="5">
        <dgm:presLayoutVars>
          <dgm:bulletEnabled val="1"/>
        </dgm:presLayoutVars>
      </dgm:prSet>
      <dgm:spPr/>
    </dgm:pt>
    <dgm:pt modelId="{86D37AE9-6549-49D9-AD14-F390B50FFACB}" type="pres">
      <dgm:prSet presAssocID="{647F6A86-26FA-4885-AC04-134919E9C303}" presName="sibTrans" presStyleLbl="sibTrans2D1" presStyleIdx="2" presStyleCnt="4"/>
      <dgm:spPr/>
    </dgm:pt>
    <dgm:pt modelId="{2E7E69B6-B6A3-4778-AAD4-78603B46BB0B}" type="pres">
      <dgm:prSet presAssocID="{647F6A86-26FA-4885-AC04-134919E9C303}" presName="connectorText" presStyleLbl="sibTrans2D1" presStyleIdx="2" presStyleCnt="4"/>
      <dgm:spPr/>
    </dgm:pt>
    <dgm:pt modelId="{F89DAF8A-150D-4C83-905D-58A6D0475DA6}" type="pres">
      <dgm:prSet presAssocID="{68FD1B13-8F82-4ECC-A65C-402166794152}" presName="node" presStyleLbl="node1" presStyleIdx="3" presStyleCnt="5">
        <dgm:presLayoutVars>
          <dgm:bulletEnabled val="1"/>
        </dgm:presLayoutVars>
      </dgm:prSet>
      <dgm:spPr/>
    </dgm:pt>
    <dgm:pt modelId="{147FBEFD-8FD4-45D4-82C7-54C80A51C721}" type="pres">
      <dgm:prSet presAssocID="{F6AD1175-FC43-49D2-87B1-09F68F5203E7}" presName="sibTrans" presStyleLbl="sibTrans2D1" presStyleIdx="3" presStyleCnt="4"/>
      <dgm:spPr/>
    </dgm:pt>
    <dgm:pt modelId="{03B235CA-CE66-4E17-B2B3-D6C5A3C43BC3}" type="pres">
      <dgm:prSet presAssocID="{F6AD1175-FC43-49D2-87B1-09F68F5203E7}" presName="connectorText" presStyleLbl="sibTrans2D1" presStyleIdx="3" presStyleCnt="4"/>
      <dgm:spPr/>
    </dgm:pt>
    <dgm:pt modelId="{57AD85CA-D62A-4D73-B2EE-11EA1C065A59}" type="pres">
      <dgm:prSet presAssocID="{E68DAD3E-BE07-40BA-8F0B-6D49A25DAEF2}" presName="node" presStyleLbl="node1" presStyleIdx="4" presStyleCnt="5">
        <dgm:presLayoutVars>
          <dgm:bulletEnabled val="1"/>
        </dgm:presLayoutVars>
      </dgm:prSet>
      <dgm:spPr/>
    </dgm:pt>
  </dgm:ptLst>
  <dgm:cxnLst>
    <dgm:cxn modelId="{E5CD070F-77AC-4BD9-BF24-37377BC7B94F}" type="presOf" srcId="{AA8A97D7-BAAF-4BD9-8CA3-5A4F34CF9F81}" destId="{08B044A4-9A9A-48C0-A85E-C7AAE3682924}" srcOrd="1" destOrd="0" presId="urn:microsoft.com/office/officeart/2005/8/layout/process5"/>
    <dgm:cxn modelId="{A1AECA1D-E65A-4411-97D9-80FE854FE6C4}" type="presOf" srcId="{647F6A86-26FA-4885-AC04-134919E9C303}" destId="{86D37AE9-6549-49D9-AD14-F390B50FFACB}" srcOrd="0" destOrd="0" presId="urn:microsoft.com/office/officeart/2005/8/layout/process5"/>
    <dgm:cxn modelId="{10DDF324-8EAB-4D58-8265-8D6B3B24A23C}" type="presOf" srcId="{9A92A00A-5AE7-4B99-B187-9664FBBDA2B7}" destId="{14D15A1E-C0F1-40E1-989D-B93443D9AB4A}" srcOrd="0" destOrd="0" presId="urn:microsoft.com/office/officeart/2005/8/layout/process5"/>
    <dgm:cxn modelId="{9567D12F-4842-4773-BAA5-4E25030F0661}" type="presOf" srcId="{F6AD1175-FC43-49D2-87B1-09F68F5203E7}" destId="{147FBEFD-8FD4-45D4-82C7-54C80A51C721}" srcOrd="0" destOrd="0" presId="urn:microsoft.com/office/officeart/2005/8/layout/process5"/>
    <dgm:cxn modelId="{74F25931-D2C2-4409-9AD5-E3093F82EF02}" srcId="{9A92A00A-5AE7-4B99-B187-9664FBBDA2B7}" destId="{F8CE45AD-7A61-481E-AB0C-616B168F1BB6}" srcOrd="0" destOrd="0" parTransId="{5984FAC7-21FC-483C-BF4A-7D8ABE94EB0D}" sibTransId="{AA8A97D7-BAAF-4BD9-8CA3-5A4F34CF9F81}"/>
    <dgm:cxn modelId="{844EB464-1412-4A0A-B7F1-973E6A471B59}" type="presOf" srcId="{F6AD1175-FC43-49D2-87B1-09F68F5203E7}" destId="{03B235CA-CE66-4E17-B2B3-D6C5A3C43BC3}" srcOrd="1" destOrd="0" presId="urn:microsoft.com/office/officeart/2005/8/layout/process5"/>
    <dgm:cxn modelId="{3BA7A550-E715-433D-B6BC-BFC056891283}" type="presOf" srcId="{AA8A97D7-BAAF-4BD9-8CA3-5A4F34CF9F81}" destId="{A52043DF-A64C-4A0B-AA09-509A4303268F}" srcOrd="0" destOrd="0" presId="urn:microsoft.com/office/officeart/2005/8/layout/process5"/>
    <dgm:cxn modelId="{86271E53-0B9C-4C2B-9D06-FC25BFBCFA6E}" type="presOf" srcId="{132127BB-1822-4410-B28C-7BA762A38E43}" destId="{B81B31E1-C23D-44F5-9E3E-301D7A7DB559}" srcOrd="0" destOrd="0" presId="urn:microsoft.com/office/officeart/2005/8/layout/process5"/>
    <dgm:cxn modelId="{91C60276-BC54-4B1E-ACA3-C749E3841AFB}" srcId="{9A92A00A-5AE7-4B99-B187-9664FBBDA2B7}" destId="{23C2B57C-7EED-47CC-B9FA-CF2CA9ABEA85}" srcOrd="1" destOrd="0" parTransId="{66104DAC-60CF-484B-9DDC-C9E63830E1AE}" sibTransId="{132127BB-1822-4410-B28C-7BA762A38E43}"/>
    <dgm:cxn modelId="{DC986156-D872-4B7D-B508-A5B5FC49120B}" type="presOf" srcId="{132127BB-1822-4410-B28C-7BA762A38E43}" destId="{1AB3B048-4902-430F-8C24-39C2A02A1A07}" srcOrd="1" destOrd="0" presId="urn:microsoft.com/office/officeart/2005/8/layout/process5"/>
    <dgm:cxn modelId="{9535297C-B672-43CC-B070-A5F59C7EEAB5}" type="presOf" srcId="{647F6A86-26FA-4885-AC04-134919E9C303}" destId="{2E7E69B6-B6A3-4778-AAD4-78603B46BB0B}" srcOrd="1" destOrd="0" presId="urn:microsoft.com/office/officeart/2005/8/layout/process5"/>
    <dgm:cxn modelId="{0D196098-06BD-44A9-9BB6-BF67AE2C367E}" srcId="{9A92A00A-5AE7-4B99-B187-9664FBBDA2B7}" destId="{E68DAD3E-BE07-40BA-8F0B-6D49A25DAEF2}" srcOrd="4" destOrd="0" parTransId="{1E701768-5931-4B9B-B5BE-CC813E76665D}" sibTransId="{A057096E-0E28-4A17-8395-874C035B928B}"/>
    <dgm:cxn modelId="{51A2A1AD-7E37-4C95-A81E-F6428E97D365}" type="presOf" srcId="{F8CE45AD-7A61-481E-AB0C-616B168F1BB6}" destId="{BDE2C27F-F536-49FD-9253-F099F416DF50}" srcOrd="0" destOrd="0" presId="urn:microsoft.com/office/officeart/2005/8/layout/process5"/>
    <dgm:cxn modelId="{4E1317BD-F308-47C9-9812-32B8D16DF9C6}" type="presOf" srcId="{68FD1B13-8F82-4ECC-A65C-402166794152}" destId="{F89DAF8A-150D-4C83-905D-58A6D0475DA6}" srcOrd="0" destOrd="0" presId="urn:microsoft.com/office/officeart/2005/8/layout/process5"/>
    <dgm:cxn modelId="{4D0EF4C6-92C1-4FE9-B494-A5CFA2C5E7BA}" srcId="{9A92A00A-5AE7-4B99-B187-9664FBBDA2B7}" destId="{68FD1B13-8F82-4ECC-A65C-402166794152}" srcOrd="3" destOrd="0" parTransId="{88EAF27E-C841-43A6-ACAA-9FC28476D6EB}" sibTransId="{F6AD1175-FC43-49D2-87B1-09F68F5203E7}"/>
    <dgm:cxn modelId="{48BBC4CF-24AC-422F-BFB0-162EA4B00554}" type="presOf" srcId="{5A6DA173-46A7-4767-9706-6EB86787C044}" destId="{3B75E524-8054-45F8-8056-462EDDADC258}" srcOrd="0" destOrd="0" presId="urn:microsoft.com/office/officeart/2005/8/layout/process5"/>
    <dgm:cxn modelId="{5310EED1-E274-4763-A45C-B48F4F082329}" type="presOf" srcId="{23C2B57C-7EED-47CC-B9FA-CF2CA9ABEA85}" destId="{C2348247-0D9A-4217-8556-36AAF33DE552}" srcOrd="0" destOrd="0" presId="urn:microsoft.com/office/officeart/2005/8/layout/process5"/>
    <dgm:cxn modelId="{5AA0D7E2-BD7F-4238-83E4-F3E9C3060684}" srcId="{9A92A00A-5AE7-4B99-B187-9664FBBDA2B7}" destId="{5A6DA173-46A7-4767-9706-6EB86787C044}" srcOrd="2" destOrd="0" parTransId="{D6AC989C-F235-4EA4-8EEA-D5C8420C6174}" sibTransId="{647F6A86-26FA-4885-AC04-134919E9C303}"/>
    <dgm:cxn modelId="{78A1FCFE-91DA-4958-8788-A74EF90DF58D}" type="presOf" srcId="{E68DAD3E-BE07-40BA-8F0B-6D49A25DAEF2}" destId="{57AD85CA-D62A-4D73-B2EE-11EA1C065A59}" srcOrd="0" destOrd="0" presId="urn:microsoft.com/office/officeart/2005/8/layout/process5"/>
    <dgm:cxn modelId="{7289DDB5-7F40-41A6-8B28-BDFE64990E62}" type="presParOf" srcId="{14D15A1E-C0F1-40E1-989D-B93443D9AB4A}" destId="{BDE2C27F-F536-49FD-9253-F099F416DF50}" srcOrd="0" destOrd="0" presId="urn:microsoft.com/office/officeart/2005/8/layout/process5"/>
    <dgm:cxn modelId="{2DD63C89-C8B8-45D1-86EE-59783EFB090F}" type="presParOf" srcId="{14D15A1E-C0F1-40E1-989D-B93443D9AB4A}" destId="{A52043DF-A64C-4A0B-AA09-509A4303268F}" srcOrd="1" destOrd="0" presId="urn:microsoft.com/office/officeart/2005/8/layout/process5"/>
    <dgm:cxn modelId="{51357D9B-6DD3-4C35-AED0-6331604F958C}" type="presParOf" srcId="{A52043DF-A64C-4A0B-AA09-509A4303268F}" destId="{08B044A4-9A9A-48C0-A85E-C7AAE3682924}" srcOrd="0" destOrd="0" presId="urn:microsoft.com/office/officeart/2005/8/layout/process5"/>
    <dgm:cxn modelId="{4870FB97-DC12-4403-8316-233431D5391F}" type="presParOf" srcId="{14D15A1E-C0F1-40E1-989D-B93443D9AB4A}" destId="{C2348247-0D9A-4217-8556-36AAF33DE552}" srcOrd="2" destOrd="0" presId="urn:microsoft.com/office/officeart/2005/8/layout/process5"/>
    <dgm:cxn modelId="{2E24E93E-48A6-4371-861F-371D4E8E3748}" type="presParOf" srcId="{14D15A1E-C0F1-40E1-989D-B93443D9AB4A}" destId="{B81B31E1-C23D-44F5-9E3E-301D7A7DB559}" srcOrd="3" destOrd="0" presId="urn:microsoft.com/office/officeart/2005/8/layout/process5"/>
    <dgm:cxn modelId="{73DE058A-BFC9-4B70-BF5F-6C90086C4D93}" type="presParOf" srcId="{B81B31E1-C23D-44F5-9E3E-301D7A7DB559}" destId="{1AB3B048-4902-430F-8C24-39C2A02A1A07}" srcOrd="0" destOrd="0" presId="urn:microsoft.com/office/officeart/2005/8/layout/process5"/>
    <dgm:cxn modelId="{B2BBB40C-A5F7-4C69-A0E7-5DB82CFF5011}" type="presParOf" srcId="{14D15A1E-C0F1-40E1-989D-B93443D9AB4A}" destId="{3B75E524-8054-45F8-8056-462EDDADC258}" srcOrd="4" destOrd="0" presId="urn:microsoft.com/office/officeart/2005/8/layout/process5"/>
    <dgm:cxn modelId="{77964065-40AD-40A1-A266-2CB2CAF6AB4F}" type="presParOf" srcId="{14D15A1E-C0F1-40E1-989D-B93443D9AB4A}" destId="{86D37AE9-6549-49D9-AD14-F390B50FFACB}" srcOrd="5" destOrd="0" presId="urn:microsoft.com/office/officeart/2005/8/layout/process5"/>
    <dgm:cxn modelId="{2601BB10-1300-466E-BD4F-351198ABA98C}" type="presParOf" srcId="{86D37AE9-6549-49D9-AD14-F390B50FFACB}" destId="{2E7E69B6-B6A3-4778-AAD4-78603B46BB0B}" srcOrd="0" destOrd="0" presId="urn:microsoft.com/office/officeart/2005/8/layout/process5"/>
    <dgm:cxn modelId="{9A857D71-A541-4828-A6E9-F668510E0546}" type="presParOf" srcId="{14D15A1E-C0F1-40E1-989D-B93443D9AB4A}" destId="{F89DAF8A-150D-4C83-905D-58A6D0475DA6}" srcOrd="6" destOrd="0" presId="urn:microsoft.com/office/officeart/2005/8/layout/process5"/>
    <dgm:cxn modelId="{1D76E50C-5965-43AA-BB17-9E6B0F3DC6C3}" type="presParOf" srcId="{14D15A1E-C0F1-40E1-989D-B93443D9AB4A}" destId="{147FBEFD-8FD4-45D4-82C7-54C80A51C721}" srcOrd="7" destOrd="0" presId="urn:microsoft.com/office/officeart/2005/8/layout/process5"/>
    <dgm:cxn modelId="{9864DC73-F64C-46B9-B36E-CB7C855BE5BC}" type="presParOf" srcId="{147FBEFD-8FD4-45D4-82C7-54C80A51C721}" destId="{03B235CA-CE66-4E17-B2B3-D6C5A3C43BC3}" srcOrd="0" destOrd="0" presId="urn:microsoft.com/office/officeart/2005/8/layout/process5"/>
    <dgm:cxn modelId="{44C50466-1247-4F1D-A88F-1F31F7D2B665}" type="presParOf" srcId="{14D15A1E-C0F1-40E1-989D-B93443D9AB4A}" destId="{57AD85CA-D62A-4D73-B2EE-11EA1C065A59}"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64FA2-3F27-43E7-B0E6-E0C98328EEAD}">
      <dsp:nvSpPr>
        <dsp:cNvPr id="0" name=""/>
        <dsp:cNvSpPr/>
      </dsp:nvSpPr>
      <dsp:spPr>
        <a:xfrm>
          <a:off x="2706484" y="0"/>
          <a:ext cx="2473731" cy="1033974"/>
        </a:xfrm>
        <a:prstGeom prst="roundRect">
          <a:avLst/>
        </a:prstGeom>
        <a:solidFill>
          <a:srgbClr val="5B9BD5">
            <a:lumMod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100000"/>
            </a:lnSpc>
            <a:spcBef>
              <a:spcPct val="0"/>
            </a:spcBef>
            <a:spcAft>
              <a:spcPts val="0"/>
            </a:spcAft>
            <a:buNone/>
          </a:pPr>
          <a:r>
            <a:rPr lang="en-US" sz="2600" b="1" kern="1200" dirty="0" err="1">
              <a:solidFill>
                <a:sysClr val="window" lastClr="FFFFFF"/>
              </a:solidFill>
              <a:latin typeface="Calibri" panose="020F0502020204030204"/>
              <a:ea typeface="+mn-ea"/>
              <a:cs typeface="+mn-cs"/>
            </a:rPr>
            <a:t>Hilirisasi</a:t>
          </a:r>
          <a:endParaRPr lang="en-US" sz="2600" b="1" kern="1200" dirty="0">
            <a:solidFill>
              <a:sysClr val="window" lastClr="FFFFFF"/>
            </a:solidFill>
            <a:latin typeface="Calibri" panose="020F0502020204030204"/>
            <a:ea typeface="+mn-ea"/>
            <a:cs typeface="+mn-cs"/>
          </a:endParaRPr>
        </a:p>
        <a:p>
          <a:pPr marL="0" lvl="0" indent="0" algn="ctr" defTabSz="1155700">
            <a:lnSpc>
              <a:spcPct val="100000"/>
            </a:lnSpc>
            <a:spcBef>
              <a:spcPct val="0"/>
            </a:spcBef>
            <a:spcAft>
              <a:spcPts val="0"/>
            </a:spcAft>
            <a:buNone/>
          </a:pPr>
          <a:r>
            <a:rPr lang="en-US" sz="2600" b="1" kern="1200" dirty="0">
              <a:solidFill>
                <a:sysClr val="window" lastClr="FFFFFF"/>
              </a:solidFill>
              <a:latin typeface="Calibri" panose="020F0502020204030204"/>
              <a:ea typeface="+mn-ea"/>
              <a:cs typeface="+mn-cs"/>
            </a:rPr>
            <a:t>(</a:t>
          </a:r>
          <a:r>
            <a:rPr lang="en-US" sz="2600" b="1" kern="1200" dirty="0" err="1">
              <a:solidFill>
                <a:sysClr val="window" lastClr="FFFFFF"/>
              </a:solidFill>
              <a:latin typeface="Calibri" panose="020F0502020204030204"/>
              <a:ea typeface="+mn-ea"/>
              <a:cs typeface="+mn-cs"/>
            </a:rPr>
            <a:t>Alih</a:t>
          </a:r>
          <a:r>
            <a:rPr lang="en-US" sz="2600" b="1" kern="1200" dirty="0">
              <a:solidFill>
                <a:sysClr val="window" lastClr="FFFFFF"/>
              </a:solidFill>
              <a:latin typeface="Calibri" panose="020F0502020204030204"/>
              <a:ea typeface="+mn-ea"/>
              <a:cs typeface="+mn-cs"/>
            </a:rPr>
            <a:t> </a:t>
          </a:r>
          <a:r>
            <a:rPr lang="en-US" sz="2600" b="1" kern="1200" dirty="0" err="1">
              <a:solidFill>
                <a:sysClr val="window" lastClr="FFFFFF"/>
              </a:solidFill>
              <a:latin typeface="Calibri" panose="020F0502020204030204"/>
              <a:ea typeface="+mn-ea"/>
              <a:cs typeface="+mn-cs"/>
            </a:rPr>
            <a:t>Teknologi</a:t>
          </a:r>
          <a:r>
            <a:rPr lang="en-US" sz="2600" b="1" kern="1200" dirty="0">
              <a:solidFill>
                <a:sysClr val="window" lastClr="FFFFFF"/>
              </a:solidFill>
              <a:latin typeface="Calibri" panose="020F0502020204030204"/>
              <a:ea typeface="+mn-ea"/>
              <a:cs typeface="+mn-cs"/>
            </a:rPr>
            <a:t>)</a:t>
          </a:r>
        </a:p>
      </dsp:txBody>
      <dsp:txXfrm>
        <a:off x="2756958" y="50474"/>
        <a:ext cx="2372783" cy="933026"/>
      </dsp:txXfrm>
    </dsp:sp>
    <dsp:sp modelId="{93329252-FDCF-406C-A73F-1590619B4EB6}">
      <dsp:nvSpPr>
        <dsp:cNvPr id="0" name=""/>
        <dsp:cNvSpPr/>
      </dsp:nvSpPr>
      <dsp:spPr>
        <a:xfrm rot="9106887">
          <a:off x="2499136" y="975676"/>
          <a:ext cx="523719" cy="351551"/>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Calibri" panose="020F0502020204030204"/>
            <a:ea typeface="+mn-ea"/>
            <a:cs typeface="+mn-cs"/>
          </a:endParaRPr>
        </a:p>
      </dsp:txBody>
      <dsp:txXfrm rot="10800000">
        <a:off x="2598334" y="1021052"/>
        <a:ext cx="418254" cy="210931"/>
      </dsp:txXfrm>
    </dsp:sp>
    <dsp:sp modelId="{4DFC2861-34C0-4BBA-BBF9-6551CEB4DDC1}">
      <dsp:nvSpPr>
        <dsp:cNvPr id="0" name=""/>
        <dsp:cNvSpPr/>
      </dsp:nvSpPr>
      <dsp:spPr>
        <a:xfrm>
          <a:off x="175482" y="1296160"/>
          <a:ext cx="2704834" cy="1033974"/>
        </a:xfrm>
        <a:prstGeom prst="roundRect">
          <a:avLst/>
        </a:prstGeom>
        <a:solidFill>
          <a:srgbClr val="70AD47">
            <a:lumMod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en-US" sz="2800" b="1" kern="1200" dirty="0" err="1">
              <a:solidFill>
                <a:sysClr val="window" lastClr="FFFFFF"/>
              </a:solidFill>
              <a:latin typeface="Calibri" panose="020F0502020204030204"/>
              <a:ea typeface="+mn-ea"/>
              <a:cs typeface="+mn-cs"/>
            </a:rPr>
            <a:t>Sosial</a:t>
          </a:r>
          <a:endParaRPr lang="en-US" sz="1900" b="1" kern="1200" dirty="0">
            <a:solidFill>
              <a:sysClr val="window" lastClr="FFFFFF"/>
            </a:solidFill>
            <a:latin typeface="Calibri" panose="020F0502020204030204"/>
            <a:ea typeface="+mn-ea"/>
            <a:cs typeface="+mn-cs"/>
          </a:endParaRPr>
        </a:p>
        <a:p>
          <a:pPr marL="0" lvl="0" indent="0" algn="ctr" defTabSz="1244600">
            <a:lnSpc>
              <a:spcPct val="100000"/>
            </a:lnSpc>
            <a:spcBef>
              <a:spcPct val="0"/>
            </a:spcBef>
            <a:spcAft>
              <a:spcPts val="0"/>
            </a:spcAft>
            <a:buNone/>
          </a:pPr>
          <a:r>
            <a:rPr lang="en-US" sz="1900" kern="1200" dirty="0">
              <a:solidFill>
                <a:sysClr val="window" lastClr="FFFFFF"/>
              </a:solidFill>
              <a:latin typeface="Calibri" panose="020F0502020204030204"/>
              <a:ea typeface="+mn-ea"/>
              <a:cs typeface="+mn-cs"/>
            </a:rPr>
            <a:t>(</a:t>
          </a:r>
          <a:r>
            <a:rPr lang="en-US" sz="1900" kern="1200" dirty="0" err="1">
              <a:solidFill>
                <a:sysClr val="window" lastClr="FFFFFF"/>
              </a:solidFill>
              <a:latin typeface="Calibri" panose="020F0502020204030204"/>
              <a:ea typeface="+mn-ea"/>
              <a:cs typeface="+mn-cs"/>
            </a:rPr>
            <a:t>Pengabdian</a:t>
          </a:r>
          <a:r>
            <a:rPr lang="en-US" sz="1900" kern="1200" dirty="0">
              <a:solidFill>
                <a:sysClr val="window" lastClr="FFFFFF"/>
              </a:solidFill>
              <a:latin typeface="Calibri" panose="020F0502020204030204"/>
              <a:ea typeface="+mn-ea"/>
              <a:cs typeface="+mn-cs"/>
            </a:rPr>
            <a:t> </a:t>
          </a:r>
          <a:r>
            <a:rPr lang="en-US" sz="1900" kern="1200" dirty="0" err="1">
              <a:solidFill>
                <a:sysClr val="window" lastClr="FFFFFF"/>
              </a:solidFill>
              <a:latin typeface="Calibri" panose="020F0502020204030204"/>
              <a:ea typeface="+mn-ea"/>
              <a:cs typeface="+mn-cs"/>
            </a:rPr>
            <a:t>kepada</a:t>
          </a:r>
          <a:r>
            <a:rPr lang="en-US" sz="1900" kern="1200" dirty="0">
              <a:solidFill>
                <a:sysClr val="window" lastClr="FFFFFF"/>
              </a:solidFill>
              <a:latin typeface="Calibri" panose="020F0502020204030204"/>
              <a:ea typeface="+mn-ea"/>
              <a:cs typeface="+mn-cs"/>
            </a:rPr>
            <a:t> </a:t>
          </a:r>
          <a:r>
            <a:rPr lang="en-US" sz="1900" kern="1200" dirty="0" err="1">
              <a:solidFill>
                <a:sysClr val="window" lastClr="FFFFFF"/>
              </a:solidFill>
              <a:latin typeface="Calibri" panose="020F0502020204030204"/>
              <a:ea typeface="+mn-ea"/>
              <a:cs typeface="+mn-cs"/>
            </a:rPr>
            <a:t>Masyarakat</a:t>
          </a:r>
          <a:r>
            <a:rPr lang="en-US" sz="1900" kern="1200" dirty="0">
              <a:solidFill>
                <a:sysClr val="window" lastClr="FFFFFF"/>
              </a:solidFill>
              <a:latin typeface="Calibri" panose="020F0502020204030204"/>
              <a:ea typeface="+mn-ea"/>
              <a:cs typeface="+mn-cs"/>
            </a:rPr>
            <a:t>)</a:t>
          </a:r>
        </a:p>
      </dsp:txBody>
      <dsp:txXfrm>
        <a:off x="225956" y="1346634"/>
        <a:ext cx="2603886" cy="933026"/>
      </dsp:txXfrm>
    </dsp:sp>
    <dsp:sp modelId="{E6F80090-C2B5-4BD8-811F-74217D017013}">
      <dsp:nvSpPr>
        <dsp:cNvPr id="0" name=""/>
        <dsp:cNvSpPr/>
      </dsp:nvSpPr>
      <dsp:spPr>
        <a:xfrm rot="1600394">
          <a:off x="4916783" y="974386"/>
          <a:ext cx="573923" cy="351551"/>
        </a:xfrm>
        <a:prstGeom prst="rightArrow">
          <a:avLst>
            <a:gd name="adj1" fmla="val 60000"/>
            <a:gd name="adj2" fmla="val 50000"/>
          </a:avLst>
        </a:prstGeom>
        <a:solidFill>
          <a:srgbClr val="ED7D31">
            <a:lumMod val="60000"/>
            <a:lumOff val="4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ysClr val="window" lastClr="FFFFFF"/>
            </a:solidFill>
            <a:latin typeface="Calibri" panose="020F0502020204030204"/>
            <a:ea typeface="+mn-ea"/>
            <a:cs typeface="+mn-cs"/>
          </a:endParaRPr>
        </a:p>
      </dsp:txBody>
      <dsp:txXfrm>
        <a:off x="4922395" y="1021024"/>
        <a:ext cx="468458" cy="210931"/>
      </dsp:txXfrm>
    </dsp:sp>
    <dsp:sp modelId="{51C47B45-4CAC-4F78-A02D-3B0FD8A61DC5}">
      <dsp:nvSpPr>
        <dsp:cNvPr id="0" name=""/>
        <dsp:cNvSpPr/>
      </dsp:nvSpPr>
      <dsp:spPr>
        <a:xfrm>
          <a:off x="5160172" y="1296138"/>
          <a:ext cx="2726527" cy="1033974"/>
        </a:xfrm>
        <a:prstGeom prst="roundRect">
          <a:avLst/>
        </a:prstGeom>
        <a:solidFill>
          <a:srgbClr val="CC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en-US" sz="2800" b="1" kern="1200" dirty="0" err="1">
              <a:solidFill>
                <a:sysClr val="window" lastClr="FFFFFF"/>
              </a:solidFill>
              <a:latin typeface="Calibri" panose="020F0502020204030204"/>
              <a:ea typeface="+mn-ea"/>
              <a:cs typeface="+mn-cs"/>
            </a:rPr>
            <a:t>Komersial</a:t>
          </a:r>
          <a:endParaRPr lang="en-US" sz="2800" b="1" kern="1200" dirty="0">
            <a:solidFill>
              <a:sysClr val="window" lastClr="FFFFFF"/>
            </a:solidFill>
            <a:latin typeface="Calibri" panose="020F0502020204030204"/>
            <a:ea typeface="+mn-ea"/>
            <a:cs typeface="+mn-cs"/>
          </a:endParaRPr>
        </a:p>
        <a:p>
          <a:pPr marL="0" lvl="0" indent="0" algn="ctr" defTabSz="1244600">
            <a:lnSpc>
              <a:spcPct val="100000"/>
            </a:lnSpc>
            <a:spcBef>
              <a:spcPct val="0"/>
            </a:spcBef>
            <a:spcAft>
              <a:spcPts val="0"/>
            </a:spcAft>
            <a:buNone/>
          </a:pPr>
          <a:r>
            <a:rPr lang="en-US" sz="1800" kern="1200" dirty="0">
              <a:solidFill>
                <a:sysClr val="window" lastClr="FFFFFF"/>
              </a:solidFill>
              <a:latin typeface="Calibri" panose="020F0502020204030204"/>
              <a:ea typeface="+mn-ea"/>
              <a:cs typeface="+mn-cs"/>
            </a:rPr>
            <a:t>(Business/</a:t>
          </a:r>
          <a:r>
            <a:rPr lang="en-US" sz="1800" i="1" kern="1200" dirty="0">
              <a:solidFill>
                <a:sysClr val="window" lastClr="FFFFFF"/>
              </a:solidFill>
              <a:latin typeface="Calibri" panose="020F0502020204030204"/>
              <a:ea typeface="+mn-ea"/>
              <a:cs typeface="+mn-cs"/>
            </a:rPr>
            <a:t>income generating</a:t>
          </a:r>
          <a:r>
            <a:rPr lang="en-US" sz="1800" kern="1200" dirty="0">
              <a:solidFill>
                <a:sysClr val="window" lastClr="FFFFFF"/>
              </a:solidFill>
              <a:latin typeface="Calibri" panose="020F0502020204030204"/>
              <a:ea typeface="+mn-ea"/>
              <a:cs typeface="+mn-cs"/>
            </a:rPr>
            <a:t>)</a:t>
          </a:r>
        </a:p>
      </dsp:txBody>
      <dsp:txXfrm>
        <a:off x="5210646" y="1346612"/>
        <a:ext cx="2625579" cy="9330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1B265-B51A-4C7F-B831-E45508E192FF}">
      <dsp:nvSpPr>
        <dsp:cNvPr id="0" name=""/>
        <dsp:cNvSpPr/>
      </dsp:nvSpPr>
      <dsp:spPr>
        <a:xfrm>
          <a:off x="3974203" y="25800"/>
          <a:ext cx="899782" cy="89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Calibri" panose="020F0502020204030204"/>
              <a:ea typeface="+mn-ea"/>
              <a:cs typeface="+mn-cs"/>
            </a:rPr>
            <a:t>R&amp;D</a:t>
          </a:r>
        </a:p>
      </dsp:txBody>
      <dsp:txXfrm>
        <a:off x="3974203" y="25800"/>
        <a:ext cx="899782" cy="899782"/>
      </dsp:txXfrm>
    </dsp:sp>
    <dsp:sp modelId="{E6ECCCDD-F32A-49FF-B393-24EA779D9D0E}">
      <dsp:nvSpPr>
        <dsp:cNvPr id="0" name=""/>
        <dsp:cNvSpPr/>
      </dsp:nvSpPr>
      <dsp:spPr>
        <a:xfrm>
          <a:off x="1857115" y="-286"/>
          <a:ext cx="3374140" cy="3374140"/>
        </a:xfrm>
        <a:prstGeom prst="circularArrow">
          <a:avLst>
            <a:gd name="adj1" fmla="val 5200"/>
            <a:gd name="adj2" fmla="val 335869"/>
            <a:gd name="adj3" fmla="val 21293423"/>
            <a:gd name="adj4" fmla="val 19766080"/>
            <a:gd name="adj5" fmla="val 6066"/>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445E5C-EA4C-4F8D-86EC-0FEB5EE1C667}">
      <dsp:nvSpPr>
        <dsp:cNvPr id="0" name=""/>
        <dsp:cNvSpPr/>
      </dsp:nvSpPr>
      <dsp:spPr>
        <a:xfrm>
          <a:off x="4073101" y="1699487"/>
          <a:ext cx="1789614" cy="89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ysClr val="windowText" lastClr="000000">
                  <a:hueOff val="0"/>
                  <a:satOff val="0"/>
                  <a:lumOff val="0"/>
                  <a:alphaOff val="0"/>
                </a:sysClr>
              </a:solidFill>
              <a:latin typeface="Calibri" panose="020F0502020204030204"/>
              <a:ea typeface="+mn-ea"/>
              <a:cs typeface="+mn-cs"/>
            </a:rPr>
            <a:t>Karya</a:t>
          </a:r>
          <a:r>
            <a:rPr lang="en-US" sz="2000" kern="1200" dirty="0">
              <a:solidFill>
                <a:sysClr val="windowText" lastClr="000000">
                  <a:hueOff val="0"/>
                  <a:satOff val="0"/>
                  <a:lumOff val="0"/>
                  <a:alphaOff val="0"/>
                </a:sysClr>
              </a:solidFill>
              <a:latin typeface="Calibri" panose="020F0502020204030204"/>
              <a:ea typeface="+mn-ea"/>
              <a:cs typeface="+mn-cs"/>
            </a:rPr>
            <a:t> </a:t>
          </a:r>
          <a:r>
            <a:rPr lang="en-US" sz="2000" kern="1200" dirty="0" err="1">
              <a:solidFill>
                <a:sysClr val="windowText" lastClr="000000">
                  <a:hueOff val="0"/>
                  <a:satOff val="0"/>
                  <a:lumOff val="0"/>
                  <a:alphaOff val="0"/>
                </a:sysClr>
              </a:solidFill>
              <a:latin typeface="Calibri" panose="020F0502020204030204"/>
              <a:ea typeface="+mn-ea"/>
              <a:cs typeface="+mn-cs"/>
            </a:rPr>
            <a:t>Intelektual</a:t>
          </a:r>
          <a:endParaRPr lang="en-US" sz="2000" kern="1200" dirty="0">
            <a:solidFill>
              <a:sysClr val="windowText" lastClr="000000">
                <a:hueOff val="0"/>
                <a:satOff val="0"/>
                <a:lumOff val="0"/>
                <a:alphaOff val="0"/>
              </a:sysClr>
            </a:solidFill>
            <a:latin typeface="Calibri" panose="020F0502020204030204"/>
            <a:ea typeface="+mn-ea"/>
            <a:cs typeface="+mn-cs"/>
          </a:endParaRPr>
        </a:p>
      </dsp:txBody>
      <dsp:txXfrm>
        <a:off x="4073101" y="1699487"/>
        <a:ext cx="1789614" cy="899782"/>
      </dsp:txXfrm>
    </dsp:sp>
    <dsp:sp modelId="{B6ADBE6E-1266-4D84-AEAE-9D71EEBF4656}">
      <dsp:nvSpPr>
        <dsp:cNvPr id="0" name=""/>
        <dsp:cNvSpPr/>
      </dsp:nvSpPr>
      <dsp:spPr>
        <a:xfrm>
          <a:off x="1857115" y="-286"/>
          <a:ext cx="3374140" cy="3374140"/>
        </a:xfrm>
        <a:prstGeom prst="circularArrow">
          <a:avLst>
            <a:gd name="adj1" fmla="val 5200"/>
            <a:gd name="adj2" fmla="val 335869"/>
            <a:gd name="adj3" fmla="val 4014886"/>
            <a:gd name="adj4" fmla="val 2253260"/>
            <a:gd name="adj5" fmla="val 6066"/>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8AC90C-B37A-43B8-A288-4AE81D3D1C81}">
      <dsp:nvSpPr>
        <dsp:cNvPr id="0" name=""/>
        <dsp:cNvSpPr/>
      </dsp:nvSpPr>
      <dsp:spPr>
        <a:xfrm>
          <a:off x="3094293" y="2733883"/>
          <a:ext cx="899782" cy="89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Calibri" panose="020F0502020204030204"/>
              <a:ea typeface="+mn-ea"/>
              <a:cs typeface="+mn-cs"/>
            </a:rPr>
            <a:t>HKI</a:t>
          </a:r>
        </a:p>
      </dsp:txBody>
      <dsp:txXfrm>
        <a:off x="3094293" y="2733883"/>
        <a:ext cx="899782" cy="899782"/>
      </dsp:txXfrm>
    </dsp:sp>
    <dsp:sp modelId="{00365CB1-9919-4EC0-B032-239A95314FE3}">
      <dsp:nvSpPr>
        <dsp:cNvPr id="0" name=""/>
        <dsp:cNvSpPr/>
      </dsp:nvSpPr>
      <dsp:spPr>
        <a:xfrm>
          <a:off x="1857115" y="-286"/>
          <a:ext cx="3374140" cy="3374140"/>
        </a:xfrm>
        <a:prstGeom prst="circularArrow">
          <a:avLst>
            <a:gd name="adj1" fmla="val 5200"/>
            <a:gd name="adj2" fmla="val 335869"/>
            <a:gd name="adj3" fmla="val 8210871"/>
            <a:gd name="adj4" fmla="val 6449246"/>
            <a:gd name="adj5" fmla="val 6066"/>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B6062D-BBA8-4B75-827F-10738A4B2A75}">
      <dsp:nvSpPr>
        <dsp:cNvPr id="0" name=""/>
        <dsp:cNvSpPr/>
      </dsp:nvSpPr>
      <dsp:spPr>
        <a:xfrm>
          <a:off x="1038990" y="1699487"/>
          <a:ext cx="2162943" cy="89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ysClr val="windowText" lastClr="000000">
                  <a:hueOff val="0"/>
                  <a:satOff val="0"/>
                  <a:lumOff val="0"/>
                  <a:alphaOff val="0"/>
                </a:sysClr>
              </a:solidFill>
              <a:latin typeface="Calibri" panose="020F0502020204030204"/>
              <a:ea typeface="+mn-ea"/>
              <a:cs typeface="+mn-cs"/>
            </a:rPr>
            <a:t>Komersialisasi</a:t>
          </a:r>
          <a:endParaRPr lang="en-US" sz="2000" kern="1200" dirty="0">
            <a:solidFill>
              <a:sysClr val="windowText" lastClr="000000">
                <a:hueOff val="0"/>
                <a:satOff val="0"/>
                <a:lumOff val="0"/>
                <a:alphaOff val="0"/>
              </a:sysClr>
            </a:solidFill>
            <a:latin typeface="Calibri" panose="020F0502020204030204"/>
            <a:ea typeface="+mn-ea"/>
            <a:cs typeface="+mn-cs"/>
          </a:endParaRPr>
        </a:p>
      </dsp:txBody>
      <dsp:txXfrm>
        <a:off x="1038990" y="1699487"/>
        <a:ext cx="2162943" cy="899782"/>
      </dsp:txXfrm>
    </dsp:sp>
    <dsp:sp modelId="{8FBAD72D-9AA0-4212-8358-77F2A82927AC}">
      <dsp:nvSpPr>
        <dsp:cNvPr id="0" name=""/>
        <dsp:cNvSpPr/>
      </dsp:nvSpPr>
      <dsp:spPr>
        <a:xfrm>
          <a:off x="1857115" y="-286"/>
          <a:ext cx="3374140" cy="3374140"/>
        </a:xfrm>
        <a:prstGeom prst="circularArrow">
          <a:avLst>
            <a:gd name="adj1" fmla="val 5200"/>
            <a:gd name="adj2" fmla="val 335869"/>
            <a:gd name="adj3" fmla="val 12298051"/>
            <a:gd name="adj4" fmla="val 10770708"/>
            <a:gd name="adj5" fmla="val 6066"/>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4BDB5-28D3-4747-8332-ABD74178A2B0}">
      <dsp:nvSpPr>
        <dsp:cNvPr id="0" name=""/>
        <dsp:cNvSpPr/>
      </dsp:nvSpPr>
      <dsp:spPr>
        <a:xfrm>
          <a:off x="2214384" y="25800"/>
          <a:ext cx="899782" cy="89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Calibri" panose="020F0502020204030204"/>
              <a:ea typeface="+mn-ea"/>
              <a:cs typeface="+mn-cs"/>
            </a:rPr>
            <a:t>Profit</a:t>
          </a:r>
        </a:p>
      </dsp:txBody>
      <dsp:txXfrm>
        <a:off x="2214384" y="25800"/>
        <a:ext cx="899782" cy="899782"/>
      </dsp:txXfrm>
    </dsp:sp>
    <dsp:sp modelId="{6D814BED-12A2-4F3D-8217-4A05767A980F}">
      <dsp:nvSpPr>
        <dsp:cNvPr id="0" name=""/>
        <dsp:cNvSpPr/>
      </dsp:nvSpPr>
      <dsp:spPr>
        <a:xfrm>
          <a:off x="1857115" y="-286"/>
          <a:ext cx="3374140" cy="3374140"/>
        </a:xfrm>
        <a:prstGeom prst="circularArrow">
          <a:avLst>
            <a:gd name="adj1" fmla="val 5200"/>
            <a:gd name="adj2" fmla="val 335869"/>
            <a:gd name="adj3" fmla="val 16865874"/>
            <a:gd name="adj4" fmla="val 15198258"/>
            <a:gd name="adj5" fmla="val 6066"/>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594A3-7E1C-4E11-BE33-9B0D75075403}">
      <dsp:nvSpPr>
        <dsp:cNvPr id="0" name=""/>
        <dsp:cNvSpPr/>
      </dsp:nvSpPr>
      <dsp:spPr>
        <a:xfrm>
          <a:off x="2407919" y="406"/>
          <a:ext cx="3611880" cy="1584089"/>
        </a:xfrm>
        <a:prstGeom prst="rightArrow">
          <a:avLst>
            <a:gd name="adj1" fmla="val 75000"/>
            <a:gd name="adj2" fmla="val 50000"/>
          </a:avLst>
        </a:prstGeom>
        <a:solidFill>
          <a:srgbClr val="ED7D31">
            <a:tint val="40000"/>
            <a:alpha val="90000"/>
            <a:hueOff val="0"/>
            <a:satOff val="0"/>
            <a:lumOff val="0"/>
            <a:alphaOff val="0"/>
          </a:srgbClr>
        </a:solidFill>
        <a:ln w="12700" cap="flat" cmpd="sng" algn="ctr">
          <a:solidFill>
            <a:srgbClr val="ED7D31">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kern="1200" dirty="0" err="1">
              <a:solidFill>
                <a:sysClr val="windowText" lastClr="000000">
                  <a:hueOff val="0"/>
                  <a:satOff val="0"/>
                  <a:lumOff val="0"/>
                  <a:alphaOff val="0"/>
                </a:sysClr>
              </a:solidFill>
              <a:latin typeface="Calibri" panose="020F0502020204030204"/>
              <a:ea typeface="+mn-ea"/>
              <a:cs typeface="+mn-cs"/>
            </a:rPr>
            <a:t>Lisensi</a:t>
          </a:r>
          <a:r>
            <a:rPr lang="en-US" sz="1900" kern="1200" dirty="0">
              <a:solidFill>
                <a:sysClr val="windowText" lastClr="000000">
                  <a:hueOff val="0"/>
                  <a:satOff val="0"/>
                  <a:lumOff val="0"/>
                  <a:alphaOff val="0"/>
                </a:sysClr>
              </a:solidFill>
              <a:latin typeface="Calibri" panose="020F0502020204030204"/>
              <a:ea typeface="+mn-ea"/>
              <a:cs typeface="+mn-cs"/>
            </a:rPr>
            <a:t> (</a:t>
          </a:r>
          <a:r>
            <a:rPr lang="en-US" sz="1900" kern="1200" dirty="0" err="1">
              <a:solidFill>
                <a:sysClr val="windowText" lastClr="000000">
                  <a:hueOff val="0"/>
                  <a:satOff val="0"/>
                  <a:lumOff val="0"/>
                  <a:alphaOff val="0"/>
                </a:sysClr>
              </a:solidFill>
              <a:latin typeface="Calibri" panose="020F0502020204030204"/>
              <a:ea typeface="+mn-ea"/>
              <a:cs typeface="+mn-cs"/>
            </a:rPr>
            <a:t>ekslusif</a:t>
          </a:r>
          <a:r>
            <a:rPr lang="en-US" sz="1900" kern="1200" dirty="0">
              <a:solidFill>
                <a:sysClr val="windowText" lastClr="000000">
                  <a:hueOff val="0"/>
                  <a:satOff val="0"/>
                  <a:lumOff val="0"/>
                  <a:alphaOff val="0"/>
                </a:sysClr>
              </a:solidFill>
              <a:latin typeface="Calibri" panose="020F0502020204030204"/>
              <a:ea typeface="+mn-ea"/>
              <a:cs typeface="+mn-cs"/>
            </a:rPr>
            <a:t>/non-</a:t>
          </a:r>
          <a:r>
            <a:rPr lang="en-US" sz="1900" kern="1200" dirty="0" err="1">
              <a:solidFill>
                <a:sysClr val="windowText" lastClr="000000">
                  <a:hueOff val="0"/>
                  <a:satOff val="0"/>
                  <a:lumOff val="0"/>
                  <a:alphaOff val="0"/>
                </a:sysClr>
              </a:solidFill>
              <a:latin typeface="Calibri" panose="020F0502020204030204"/>
              <a:ea typeface="+mn-ea"/>
              <a:cs typeface="+mn-cs"/>
            </a:rPr>
            <a:t>ekslusif</a:t>
          </a:r>
          <a:r>
            <a:rPr lang="en-US" sz="1900" kern="1200" dirty="0">
              <a:solidFill>
                <a:sysClr val="windowText" lastClr="000000">
                  <a:hueOff val="0"/>
                  <a:satOff val="0"/>
                  <a:lumOff val="0"/>
                  <a:alphaOff val="0"/>
                </a:sysClr>
              </a:solidFill>
              <a:latin typeface="Calibri" panose="020F0502020204030204"/>
              <a:ea typeface="+mn-ea"/>
              <a:cs typeface="+mn-cs"/>
            </a:rPr>
            <a:t>)</a:t>
          </a:r>
        </a:p>
        <a:p>
          <a:pPr marL="171450" lvl="1" indent="-171450" algn="l" defTabSz="844550">
            <a:lnSpc>
              <a:spcPct val="90000"/>
            </a:lnSpc>
            <a:spcBef>
              <a:spcPct val="0"/>
            </a:spcBef>
            <a:spcAft>
              <a:spcPct val="15000"/>
            </a:spcAft>
            <a:buChar char="•"/>
          </a:pPr>
          <a:r>
            <a:rPr lang="en-US" sz="1900" kern="1200" dirty="0">
              <a:solidFill>
                <a:sysClr val="windowText" lastClr="000000">
                  <a:hueOff val="0"/>
                  <a:satOff val="0"/>
                  <a:lumOff val="0"/>
                  <a:alphaOff val="0"/>
                </a:sysClr>
              </a:solidFill>
              <a:latin typeface="Calibri" panose="020F0502020204030204"/>
              <a:ea typeface="+mn-ea"/>
              <a:cs typeface="+mn-cs"/>
            </a:rPr>
            <a:t>Joint Venture</a:t>
          </a:r>
        </a:p>
        <a:p>
          <a:pPr marL="171450" lvl="1" indent="-171450" algn="l" defTabSz="844550">
            <a:lnSpc>
              <a:spcPct val="90000"/>
            </a:lnSpc>
            <a:spcBef>
              <a:spcPct val="0"/>
            </a:spcBef>
            <a:spcAft>
              <a:spcPct val="15000"/>
            </a:spcAft>
            <a:buChar char="•"/>
          </a:pPr>
          <a:r>
            <a:rPr lang="en-US" sz="1900" kern="1200" dirty="0" err="1">
              <a:solidFill>
                <a:sysClr val="windowText" lastClr="000000">
                  <a:hueOff val="0"/>
                  <a:satOff val="0"/>
                  <a:lumOff val="0"/>
                  <a:alphaOff val="0"/>
                </a:sysClr>
              </a:solidFill>
              <a:latin typeface="Calibri" panose="020F0502020204030204"/>
              <a:ea typeface="+mn-ea"/>
              <a:cs typeface="+mn-cs"/>
            </a:rPr>
            <a:t>Jual</a:t>
          </a:r>
          <a:r>
            <a:rPr lang="en-US" sz="1900" kern="1200" dirty="0">
              <a:solidFill>
                <a:sysClr val="windowText" lastClr="000000">
                  <a:hueOff val="0"/>
                  <a:satOff val="0"/>
                  <a:lumOff val="0"/>
                  <a:alphaOff val="0"/>
                </a:sysClr>
              </a:solidFill>
              <a:latin typeface="Calibri" panose="020F0502020204030204"/>
              <a:ea typeface="+mn-ea"/>
              <a:cs typeface="+mn-cs"/>
            </a:rPr>
            <a:t> </a:t>
          </a:r>
          <a:r>
            <a:rPr lang="en-US" sz="1900" kern="1200" dirty="0" err="1">
              <a:solidFill>
                <a:sysClr val="windowText" lastClr="000000">
                  <a:hueOff val="0"/>
                  <a:satOff val="0"/>
                  <a:lumOff val="0"/>
                  <a:alphaOff val="0"/>
                </a:sysClr>
              </a:solidFill>
              <a:latin typeface="Calibri" panose="020F0502020204030204"/>
              <a:ea typeface="+mn-ea"/>
              <a:cs typeface="+mn-cs"/>
            </a:rPr>
            <a:t>Putus</a:t>
          </a:r>
          <a:endParaRPr lang="en-US" sz="1900" kern="1200" dirty="0">
            <a:solidFill>
              <a:sysClr val="windowText" lastClr="000000">
                <a:hueOff val="0"/>
                <a:satOff val="0"/>
                <a:lumOff val="0"/>
                <a:alphaOff val="0"/>
              </a:sysClr>
            </a:solidFill>
            <a:latin typeface="Calibri" panose="020F0502020204030204"/>
            <a:ea typeface="+mn-ea"/>
            <a:cs typeface="+mn-cs"/>
          </a:endParaRPr>
        </a:p>
      </dsp:txBody>
      <dsp:txXfrm>
        <a:off x="2407919" y="198417"/>
        <a:ext cx="3017847" cy="1188067"/>
      </dsp:txXfrm>
    </dsp:sp>
    <dsp:sp modelId="{75E89345-BCF7-43B5-BE75-4E30FC128CCC}">
      <dsp:nvSpPr>
        <dsp:cNvPr id="0" name=""/>
        <dsp:cNvSpPr/>
      </dsp:nvSpPr>
      <dsp:spPr>
        <a:xfrm>
          <a:off x="0" y="406"/>
          <a:ext cx="2407920" cy="1584089"/>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err="1">
              <a:solidFill>
                <a:sysClr val="window" lastClr="FFFFFF"/>
              </a:solidFill>
              <a:latin typeface="Calibri" panose="020F0502020204030204"/>
              <a:ea typeface="+mn-ea"/>
              <a:cs typeface="+mn-cs"/>
            </a:rPr>
            <a:t>Kerjasama</a:t>
          </a:r>
          <a:r>
            <a:rPr lang="en-US" sz="2500" kern="1200" dirty="0">
              <a:solidFill>
                <a:sysClr val="window" lastClr="FFFFFF"/>
              </a:solidFill>
              <a:latin typeface="Calibri" panose="020F0502020204030204"/>
              <a:ea typeface="+mn-ea"/>
              <a:cs typeface="+mn-cs"/>
            </a:rPr>
            <a:t> dg </a:t>
          </a:r>
          <a:r>
            <a:rPr lang="en-US" sz="2500" kern="1200" dirty="0" err="1">
              <a:solidFill>
                <a:sysClr val="window" lastClr="FFFFFF"/>
              </a:solidFill>
              <a:latin typeface="Calibri" panose="020F0502020204030204"/>
              <a:ea typeface="+mn-ea"/>
              <a:cs typeface="+mn-cs"/>
            </a:rPr>
            <a:t>Industri</a:t>
          </a:r>
          <a:endParaRPr lang="en-US" sz="2500" kern="1200" dirty="0">
            <a:solidFill>
              <a:sysClr val="window" lastClr="FFFFFF"/>
            </a:solidFill>
            <a:latin typeface="Calibri" panose="020F0502020204030204"/>
            <a:ea typeface="+mn-ea"/>
            <a:cs typeface="+mn-cs"/>
          </a:endParaRPr>
        </a:p>
      </dsp:txBody>
      <dsp:txXfrm>
        <a:off x="77329" y="77735"/>
        <a:ext cx="2253262" cy="1429431"/>
      </dsp:txXfrm>
    </dsp:sp>
    <dsp:sp modelId="{70B87805-FD4D-402A-90B2-6D9FD0D05A0F}">
      <dsp:nvSpPr>
        <dsp:cNvPr id="0" name=""/>
        <dsp:cNvSpPr/>
      </dsp:nvSpPr>
      <dsp:spPr>
        <a:xfrm>
          <a:off x="2407919" y="1742904"/>
          <a:ext cx="3611880" cy="1584089"/>
        </a:xfrm>
        <a:prstGeom prst="rightArrow">
          <a:avLst>
            <a:gd name="adj1" fmla="val 75000"/>
            <a:gd name="adj2" fmla="val 50000"/>
          </a:avLst>
        </a:prstGeom>
        <a:solidFill>
          <a:srgbClr val="ED7D31">
            <a:tint val="40000"/>
            <a:alpha val="90000"/>
            <a:hueOff val="-849226"/>
            <a:satOff val="-75346"/>
            <a:lumOff val="-769"/>
            <a:alphaOff val="0"/>
          </a:srgbClr>
        </a:solidFill>
        <a:ln w="12700" cap="flat" cmpd="sng" algn="ctr">
          <a:solidFill>
            <a:srgbClr val="ED7D31">
              <a:tint val="40000"/>
              <a:alpha val="90000"/>
              <a:hueOff val="-849226"/>
              <a:satOff val="-75346"/>
              <a:lumOff val="-76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kern="1200" dirty="0">
              <a:solidFill>
                <a:sysClr val="windowText" lastClr="000000">
                  <a:hueOff val="0"/>
                  <a:satOff val="0"/>
                  <a:lumOff val="0"/>
                  <a:alphaOff val="0"/>
                </a:sysClr>
              </a:solidFill>
              <a:latin typeface="Calibri" panose="020F0502020204030204"/>
              <a:ea typeface="+mn-ea"/>
              <a:cs typeface="+mn-cs"/>
            </a:rPr>
            <a:t>Business Start-up </a:t>
          </a:r>
        </a:p>
        <a:p>
          <a:pPr marL="171450" lvl="1" indent="-171450" algn="l" defTabSz="844550">
            <a:lnSpc>
              <a:spcPct val="90000"/>
            </a:lnSpc>
            <a:spcBef>
              <a:spcPct val="0"/>
            </a:spcBef>
            <a:spcAft>
              <a:spcPct val="15000"/>
            </a:spcAft>
            <a:buChar char="•"/>
          </a:pPr>
          <a:r>
            <a:rPr lang="en-US" sz="1900" kern="1200" dirty="0">
              <a:solidFill>
                <a:sysClr val="windowText" lastClr="000000">
                  <a:hueOff val="0"/>
                  <a:satOff val="0"/>
                  <a:lumOff val="0"/>
                  <a:alphaOff val="0"/>
                </a:sysClr>
              </a:solidFill>
              <a:latin typeface="Calibri" panose="020F0502020204030204"/>
              <a:ea typeface="+mn-ea"/>
              <a:cs typeface="+mn-cs"/>
            </a:rPr>
            <a:t>New Venture</a:t>
          </a:r>
        </a:p>
        <a:p>
          <a:pPr marL="171450" lvl="1" indent="-171450" algn="l" defTabSz="844550">
            <a:lnSpc>
              <a:spcPct val="90000"/>
            </a:lnSpc>
            <a:spcBef>
              <a:spcPct val="0"/>
            </a:spcBef>
            <a:spcAft>
              <a:spcPct val="15000"/>
            </a:spcAft>
            <a:buChar char="•"/>
          </a:pPr>
          <a:r>
            <a:rPr lang="en-US" sz="1900" kern="1200" dirty="0">
              <a:solidFill>
                <a:sysClr val="windowText" lastClr="000000">
                  <a:hueOff val="0"/>
                  <a:satOff val="0"/>
                  <a:lumOff val="0"/>
                  <a:alphaOff val="0"/>
                </a:sysClr>
              </a:solidFill>
              <a:latin typeface="Calibri" panose="020F0502020204030204"/>
              <a:ea typeface="+mn-ea"/>
              <a:cs typeface="+mn-cs"/>
            </a:rPr>
            <a:t>Spin-off</a:t>
          </a:r>
        </a:p>
      </dsp:txBody>
      <dsp:txXfrm>
        <a:off x="2407919" y="1940915"/>
        <a:ext cx="3017847" cy="1188067"/>
      </dsp:txXfrm>
    </dsp:sp>
    <dsp:sp modelId="{A268842E-0B00-48E4-AE8A-14A72147A810}">
      <dsp:nvSpPr>
        <dsp:cNvPr id="0" name=""/>
        <dsp:cNvSpPr/>
      </dsp:nvSpPr>
      <dsp:spPr>
        <a:xfrm>
          <a:off x="0" y="1742904"/>
          <a:ext cx="2407920" cy="1584089"/>
        </a:xfrm>
        <a:prstGeom prst="roundRec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err="1">
              <a:solidFill>
                <a:sysClr val="window" lastClr="FFFFFF"/>
              </a:solidFill>
              <a:latin typeface="Calibri" panose="020F0502020204030204"/>
              <a:ea typeface="+mn-ea"/>
              <a:cs typeface="+mn-cs"/>
            </a:rPr>
            <a:t>Memanfaatkan</a:t>
          </a:r>
          <a:r>
            <a:rPr lang="en-US" sz="2500" kern="1200" dirty="0">
              <a:solidFill>
                <a:sysClr val="window" lastClr="FFFFFF"/>
              </a:solidFill>
              <a:latin typeface="Calibri" panose="020F0502020204030204"/>
              <a:ea typeface="+mn-ea"/>
              <a:cs typeface="+mn-cs"/>
            </a:rPr>
            <a:t> </a:t>
          </a:r>
          <a:r>
            <a:rPr lang="en-US" sz="2500" kern="1200" dirty="0" err="1">
              <a:solidFill>
                <a:sysClr val="window" lastClr="FFFFFF"/>
              </a:solidFill>
              <a:latin typeface="Calibri" panose="020F0502020204030204"/>
              <a:ea typeface="+mn-ea"/>
              <a:cs typeface="+mn-cs"/>
            </a:rPr>
            <a:t>Sendiri</a:t>
          </a:r>
          <a:endParaRPr lang="en-US" sz="2500" kern="1200" dirty="0">
            <a:solidFill>
              <a:sysClr val="window" lastClr="FFFFFF"/>
            </a:solidFill>
            <a:latin typeface="Calibri" panose="020F0502020204030204"/>
            <a:ea typeface="+mn-ea"/>
            <a:cs typeface="+mn-cs"/>
          </a:endParaRPr>
        </a:p>
      </dsp:txBody>
      <dsp:txXfrm>
        <a:off x="77329" y="1820233"/>
        <a:ext cx="2253262" cy="1429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2C27F-F536-49FD-9253-F099F416DF50}">
      <dsp:nvSpPr>
        <dsp:cNvPr id="0" name=""/>
        <dsp:cNvSpPr/>
      </dsp:nvSpPr>
      <dsp:spPr>
        <a:xfrm>
          <a:off x="6931" y="518229"/>
          <a:ext cx="2071799" cy="1243079"/>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ysClr val="window" lastClr="FFFFFF"/>
              </a:solidFill>
              <a:latin typeface="Calibri" panose="020F0502020204030204"/>
              <a:ea typeface="+mn-ea"/>
              <a:cs typeface="+mn-cs"/>
            </a:rPr>
            <a:t>Evaluasi</a:t>
          </a:r>
          <a:r>
            <a:rPr lang="en-US" sz="2400" kern="1200" dirty="0">
              <a:solidFill>
                <a:sysClr val="window" lastClr="FFFFFF"/>
              </a:solidFill>
              <a:latin typeface="Calibri" panose="020F0502020204030204"/>
              <a:ea typeface="+mn-ea"/>
              <a:cs typeface="+mn-cs"/>
            </a:rPr>
            <a:t> </a:t>
          </a:r>
          <a:r>
            <a:rPr lang="en-US" sz="2400" kern="1200" dirty="0" err="1">
              <a:solidFill>
                <a:sysClr val="window" lastClr="FFFFFF"/>
              </a:solidFill>
              <a:latin typeface="Calibri" panose="020F0502020204030204"/>
              <a:ea typeface="+mn-ea"/>
              <a:cs typeface="+mn-cs"/>
            </a:rPr>
            <a:t>Diri</a:t>
          </a:r>
          <a:endParaRPr lang="en-US" sz="2400" kern="1200" dirty="0">
            <a:solidFill>
              <a:sysClr val="window" lastClr="FFFFFF"/>
            </a:solidFill>
            <a:latin typeface="Calibri" panose="020F0502020204030204"/>
            <a:ea typeface="+mn-ea"/>
            <a:cs typeface="+mn-cs"/>
          </a:endParaRPr>
        </a:p>
      </dsp:txBody>
      <dsp:txXfrm>
        <a:off x="43340" y="554638"/>
        <a:ext cx="1998981" cy="1170261"/>
      </dsp:txXfrm>
    </dsp:sp>
    <dsp:sp modelId="{A52043DF-A64C-4A0B-AA09-509A4303268F}">
      <dsp:nvSpPr>
        <dsp:cNvPr id="0" name=""/>
        <dsp:cNvSpPr/>
      </dsp:nvSpPr>
      <dsp:spPr>
        <a:xfrm>
          <a:off x="2261049" y="882866"/>
          <a:ext cx="439221" cy="513806"/>
        </a:xfrm>
        <a:prstGeom prst="rightArrow">
          <a:avLst>
            <a:gd name="adj1" fmla="val 60000"/>
            <a:gd name="adj2" fmla="val 50000"/>
          </a:avLst>
        </a:prstGeom>
        <a:solidFill>
          <a:srgbClr val="ED7D31">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a:off x="2261049" y="985627"/>
        <a:ext cx="307455" cy="308284"/>
      </dsp:txXfrm>
    </dsp:sp>
    <dsp:sp modelId="{C2348247-0D9A-4217-8556-36AAF33DE552}">
      <dsp:nvSpPr>
        <dsp:cNvPr id="0" name=""/>
        <dsp:cNvSpPr/>
      </dsp:nvSpPr>
      <dsp:spPr>
        <a:xfrm>
          <a:off x="2907450" y="518229"/>
          <a:ext cx="2071799" cy="1243079"/>
        </a:xfrm>
        <a:prstGeom prst="roundRect">
          <a:avLst>
            <a:gd name="adj" fmla="val 1000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ysClr val="window" lastClr="FFFFFF"/>
              </a:solidFill>
              <a:latin typeface="Calibri" panose="020F0502020204030204"/>
              <a:ea typeface="+mn-ea"/>
              <a:cs typeface="+mn-cs"/>
            </a:rPr>
            <a:t>Alternatif</a:t>
          </a:r>
          <a:r>
            <a:rPr lang="en-US" sz="2400" kern="1200" dirty="0">
              <a:solidFill>
                <a:sysClr val="window" lastClr="FFFFFF"/>
              </a:solidFill>
              <a:latin typeface="Calibri" panose="020F0502020204030204"/>
              <a:ea typeface="+mn-ea"/>
              <a:cs typeface="+mn-cs"/>
            </a:rPr>
            <a:t> </a:t>
          </a:r>
          <a:r>
            <a:rPr lang="en-US" sz="2400" kern="1200" dirty="0" err="1">
              <a:solidFill>
                <a:sysClr val="window" lastClr="FFFFFF"/>
              </a:solidFill>
              <a:latin typeface="Calibri" panose="020F0502020204030204"/>
              <a:ea typeface="+mn-ea"/>
              <a:cs typeface="+mn-cs"/>
            </a:rPr>
            <a:t>Strategi</a:t>
          </a:r>
          <a:endParaRPr lang="en-US" sz="2400" kern="1200" dirty="0">
            <a:solidFill>
              <a:sysClr val="window" lastClr="FFFFFF"/>
            </a:solidFill>
            <a:latin typeface="Calibri" panose="020F0502020204030204"/>
            <a:ea typeface="+mn-ea"/>
            <a:cs typeface="+mn-cs"/>
          </a:endParaRPr>
        </a:p>
      </dsp:txBody>
      <dsp:txXfrm>
        <a:off x="2943859" y="554638"/>
        <a:ext cx="1998981" cy="1170261"/>
      </dsp:txXfrm>
    </dsp:sp>
    <dsp:sp modelId="{B81B31E1-C23D-44F5-9E3E-301D7A7DB559}">
      <dsp:nvSpPr>
        <dsp:cNvPr id="0" name=""/>
        <dsp:cNvSpPr/>
      </dsp:nvSpPr>
      <dsp:spPr>
        <a:xfrm>
          <a:off x="5161567" y="882866"/>
          <a:ext cx="439221" cy="513806"/>
        </a:xfrm>
        <a:prstGeom prst="rightArrow">
          <a:avLst>
            <a:gd name="adj1" fmla="val 60000"/>
            <a:gd name="adj2" fmla="val 50000"/>
          </a:avLst>
        </a:prstGeom>
        <a:solidFill>
          <a:srgbClr val="A5A5A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a:off x="5161567" y="985627"/>
        <a:ext cx="307455" cy="308284"/>
      </dsp:txXfrm>
    </dsp:sp>
    <dsp:sp modelId="{3B75E524-8054-45F8-8056-462EDDADC258}">
      <dsp:nvSpPr>
        <dsp:cNvPr id="0" name=""/>
        <dsp:cNvSpPr/>
      </dsp:nvSpPr>
      <dsp:spPr>
        <a:xfrm>
          <a:off x="5807969" y="518229"/>
          <a:ext cx="2071799" cy="1243079"/>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ysClr val="window" lastClr="FFFFFF"/>
              </a:solidFill>
              <a:latin typeface="Calibri" panose="020F0502020204030204"/>
              <a:ea typeface="+mn-ea"/>
              <a:cs typeface="+mn-cs"/>
            </a:rPr>
            <a:t>Formulasi</a:t>
          </a:r>
          <a:r>
            <a:rPr lang="en-US" sz="2400" kern="1200" dirty="0">
              <a:solidFill>
                <a:sysClr val="window" lastClr="FFFFFF"/>
              </a:solidFill>
              <a:latin typeface="Calibri" panose="020F0502020204030204"/>
              <a:ea typeface="+mn-ea"/>
              <a:cs typeface="+mn-cs"/>
            </a:rPr>
            <a:t> </a:t>
          </a:r>
          <a:r>
            <a:rPr lang="en-US" sz="2400" kern="1200" dirty="0" err="1">
              <a:solidFill>
                <a:sysClr val="window" lastClr="FFFFFF"/>
              </a:solidFill>
              <a:latin typeface="Calibri" panose="020F0502020204030204"/>
              <a:ea typeface="+mn-ea"/>
              <a:cs typeface="+mn-cs"/>
            </a:rPr>
            <a:t>Strategi</a:t>
          </a:r>
          <a:r>
            <a:rPr lang="en-US" sz="2400" kern="1200" dirty="0">
              <a:solidFill>
                <a:sysClr val="window" lastClr="FFFFFF"/>
              </a:solidFill>
              <a:latin typeface="Calibri" panose="020F0502020204030204"/>
              <a:ea typeface="+mn-ea"/>
              <a:cs typeface="+mn-cs"/>
            </a:rPr>
            <a:t> </a:t>
          </a:r>
        </a:p>
      </dsp:txBody>
      <dsp:txXfrm>
        <a:off x="5844378" y="554638"/>
        <a:ext cx="1998981" cy="1170261"/>
      </dsp:txXfrm>
    </dsp:sp>
    <dsp:sp modelId="{86D37AE9-6549-49D9-AD14-F390B50FFACB}">
      <dsp:nvSpPr>
        <dsp:cNvPr id="0" name=""/>
        <dsp:cNvSpPr/>
      </dsp:nvSpPr>
      <dsp:spPr>
        <a:xfrm rot="5400000">
          <a:off x="6624258" y="1906335"/>
          <a:ext cx="439221" cy="513806"/>
        </a:xfrm>
        <a:prstGeom prst="rightArrow">
          <a:avLst>
            <a:gd name="adj1" fmla="val 60000"/>
            <a:gd name="adj2" fmla="val 50000"/>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rot="-5400000">
        <a:off x="6689727" y="1943627"/>
        <a:ext cx="308284" cy="307455"/>
      </dsp:txXfrm>
    </dsp:sp>
    <dsp:sp modelId="{F89DAF8A-150D-4C83-905D-58A6D0475DA6}">
      <dsp:nvSpPr>
        <dsp:cNvPr id="0" name=""/>
        <dsp:cNvSpPr/>
      </dsp:nvSpPr>
      <dsp:spPr>
        <a:xfrm>
          <a:off x="5807969" y="2590028"/>
          <a:ext cx="2071799" cy="1243079"/>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ysClr val="window" lastClr="FFFFFF"/>
              </a:solidFill>
              <a:latin typeface="Calibri" panose="020F0502020204030204"/>
              <a:ea typeface="+mn-ea"/>
              <a:cs typeface="+mn-cs"/>
            </a:rPr>
            <a:t>Penyusunan</a:t>
          </a:r>
          <a:r>
            <a:rPr lang="en-US" sz="2400" kern="1200" dirty="0">
              <a:solidFill>
                <a:sysClr val="window" lastClr="FFFFFF"/>
              </a:solidFill>
              <a:latin typeface="Calibri" panose="020F0502020204030204"/>
              <a:ea typeface="+mn-ea"/>
              <a:cs typeface="+mn-cs"/>
            </a:rPr>
            <a:t> Program </a:t>
          </a:r>
          <a:r>
            <a:rPr lang="en-US" sz="2400" kern="1200" dirty="0" err="1">
              <a:solidFill>
                <a:sysClr val="window" lastClr="FFFFFF"/>
              </a:solidFill>
              <a:latin typeface="Calibri" panose="020F0502020204030204"/>
              <a:ea typeface="+mn-ea"/>
              <a:cs typeface="+mn-cs"/>
            </a:rPr>
            <a:t>Kerja</a:t>
          </a:r>
          <a:endParaRPr lang="en-US" sz="2400" kern="1200" dirty="0">
            <a:solidFill>
              <a:sysClr val="window" lastClr="FFFFFF"/>
            </a:solidFill>
            <a:latin typeface="Calibri" panose="020F0502020204030204"/>
            <a:ea typeface="+mn-ea"/>
            <a:cs typeface="+mn-cs"/>
          </a:endParaRPr>
        </a:p>
      </dsp:txBody>
      <dsp:txXfrm>
        <a:off x="5844378" y="2626437"/>
        <a:ext cx="1998981" cy="1170261"/>
      </dsp:txXfrm>
    </dsp:sp>
    <dsp:sp modelId="{147FBEFD-8FD4-45D4-82C7-54C80A51C721}">
      <dsp:nvSpPr>
        <dsp:cNvPr id="0" name=""/>
        <dsp:cNvSpPr/>
      </dsp:nvSpPr>
      <dsp:spPr>
        <a:xfrm rot="10800000">
          <a:off x="5186429" y="2954665"/>
          <a:ext cx="439221" cy="513806"/>
        </a:xfrm>
        <a:prstGeom prst="rightArrow">
          <a:avLst>
            <a:gd name="adj1" fmla="val 60000"/>
            <a:gd name="adj2" fmla="val 50000"/>
          </a:avLst>
        </a:prstGeom>
        <a:solidFill>
          <a:srgbClr val="4472C4">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 lastClr="FFFFFF"/>
            </a:solidFill>
            <a:latin typeface="Calibri" panose="020F0502020204030204"/>
            <a:ea typeface="+mn-ea"/>
            <a:cs typeface="+mn-cs"/>
          </a:endParaRPr>
        </a:p>
      </dsp:txBody>
      <dsp:txXfrm rot="10800000">
        <a:off x="5318195" y="3057426"/>
        <a:ext cx="307455" cy="308284"/>
      </dsp:txXfrm>
    </dsp:sp>
    <dsp:sp modelId="{57AD85CA-D62A-4D73-B2EE-11EA1C065A59}">
      <dsp:nvSpPr>
        <dsp:cNvPr id="0" name=""/>
        <dsp:cNvSpPr/>
      </dsp:nvSpPr>
      <dsp:spPr>
        <a:xfrm>
          <a:off x="2907450" y="2590028"/>
          <a:ext cx="2071799" cy="1243079"/>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sysClr val="window" lastClr="FFFFFF"/>
              </a:solidFill>
              <a:latin typeface="Calibri" panose="020F0502020204030204"/>
              <a:ea typeface="+mn-ea"/>
              <a:cs typeface="+mn-cs"/>
            </a:rPr>
            <a:t>Implementasi</a:t>
          </a:r>
          <a:endParaRPr lang="en-US" sz="2400" kern="1200" dirty="0">
            <a:solidFill>
              <a:sysClr val="window" lastClr="FFFFFF"/>
            </a:solidFill>
            <a:latin typeface="Calibri" panose="020F0502020204030204"/>
            <a:ea typeface="+mn-ea"/>
            <a:cs typeface="+mn-cs"/>
          </a:endParaRPr>
        </a:p>
      </dsp:txBody>
      <dsp:txXfrm>
        <a:off x="2943859" y="2626437"/>
        <a:ext cx="1998981" cy="117026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23BF71-38B7-8642-BFCE-EDAE9BD0CBAF}" type="datetimeFigureOut">
              <a:rPr lang="en-US" dirty="0"/>
              <a:t>8/27/2023</a:t>
            </a:fld>
            <a:endParaRPr lang="en-US" dirty="0"/>
          </a:p>
        </p:txBody>
      </p:sp>
      <p:sp>
        <p:nvSpPr>
          <p:cNvPr id="5" name="Footer Placeholder 4"/>
          <p:cNvSpPr>
            <a:spLocks noGrp="1"/>
          </p:cNvSpPr>
          <p:nvPr>
            <p:ph type="ftr" sz="quarter" idx="11"/>
          </p:nvPr>
        </p:nvSpPr>
        <p:spPr>
          <a:xfrm>
            <a:off x="2493105" y="329307"/>
            <a:ext cx="4897310"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025CB-9D18-264E-A945-2D020344C9DA}" type="datetimeFigureOut">
              <a:rPr lang="en-US" dirty="0"/>
              <a:t>8/27/2023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7EFB6C-7E96-8F41-8872-189CA1C59F84}" type="datetimeFigureOut">
              <a:rPr lang="en-US" dirty="0"/>
              <a:t>8/27/2023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8/27/2023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58800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8/27/2023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1326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8/27/2023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2447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8204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801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00944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6732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8/27/2023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068752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81CDE-9BE7-C544-8ACB-7077DFC4270F}" type="datetimeFigureOut">
              <a:rPr lang="en-US" dirty="0"/>
              <a:t>8/27/2023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8/27/2023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37917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126138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9E583DDF-CA54-461A-A486-592D2374C532}" type="datetimeFigureOut">
              <a:rPr lang="en-US"/>
              <a:t>8/27/2023</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20622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1"/>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2"/>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8/27/2023</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547170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3"/>
          <p:cNvSpPr>
            <a:spLocks noGrp="1"/>
          </p:cNvSpPr>
          <p:nvPr>
            <p:ph type="ftr" sz="quarter" idx="11"/>
          </p:nvPr>
        </p:nvSpPr>
        <p:spPr/>
        <p:txBody>
          <a:bodyPr/>
          <a:lstStyle>
            <a:lvl1pPr>
              <a:defRPr>
                <a:solidFill>
                  <a:schemeClr val="tx2"/>
                </a:solidFill>
              </a:defRPr>
            </a:lvl1pPr>
          </a:lstStyle>
          <a:p>
            <a:endParaRPr/>
          </a:p>
        </p:txBody>
      </p:sp>
      <p:sp>
        <p:nvSpPr>
          <p:cNvPr id="4"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8/27/2023</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411189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DD7D43D-6574-4C7B-808D-C6C12215A4D4}" type="datetimeFigureOut">
              <a:rPr lang="en-US"/>
              <a:t>8/27/2023</a:t>
            </a:fld>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14883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6"/>
          <p:cNvSpPr>
            <a:spLocks noGrp="1"/>
          </p:cNvSpPr>
          <p:nvPr>
            <p:ph type="ftr" sz="quarter" idx="11"/>
          </p:nvPr>
        </p:nvSpPr>
        <p:spPr/>
        <p:txBody>
          <a:bodyPr/>
          <a:lstStyle/>
          <a:p>
            <a:endParaRPr/>
          </a:p>
        </p:txBody>
      </p:sp>
      <p:sp>
        <p:nvSpPr>
          <p:cNvPr id="7" name="Date Placeholder 7"/>
          <p:cNvSpPr>
            <a:spLocks noGrp="1"/>
          </p:cNvSpPr>
          <p:nvPr>
            <p:ph type="dt" sz="half" idx="10"/>
          </p:nvPr>
        </p:nvSpPr>
        <p:spPr/>
        <p:txBody>
          <a:bodyPr/>
          <a:lstStyle/>
          <a:p>
            <a:fld id="{9E583DDF-CA54-461A-A486-592D2374C532}" type="datetimeFigureOut">
              <a:rPr lang="en-US"/>
              <a:t>8/27/2023</a:t>
            </a:fld>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61600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2"/>
          <p:cNvSpPr>
            <a:spLocks noGrp="1"/>
          </p:cNvSpPr>
          <p:nvPr>
            <p:ph type="ftr" sz="quarter" idx="11"/>
          </p:nvPr>
        </p:nvSpPr>
        <p:spPr/>
        <p:txBody>
          <a:bodyPr/>
          <a:lstStyle/>
          <a:p>
            <a:endParaRPr/>
          </a:p>
        </p:txBody>
      </p:sp>
      <p:sp>
        <p:nvSpPr>
          <p:cNvPr id="3" name="Date Placeholder 3"/>
          <p:cNvSpPr>
            <a:spLocks noGrp="1"/>
          </p:cNvSpPr>
          <p:nvPr>
            <p:ph type="dt" sz="half" idx="10"/>
          </p:nvPr>
        </p:nvSpPr>
        <p:spPr/>
        <p:txBody>
          <a:bodyPr/>
          <a:lstStyle/>
          <a:p>
            <a:fld id="{9E583DDF-CA54-461A-A486-592D2374C532}" type="datetimeFigureOut">
              <a:rPr lang="en-US"/>
              <a:t>8/27/2023</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94508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lvl1pPr>
              <a:defRPr>
                <a:solidFill>
                  <a:schemeClr val="tx2"/>
                </a:solidFill>
              </a:defRPr>
            </a:lvl1pPr>
          </a:lstStyle>
          <a:p>
            <a:endParaRPr/>
          </a:p>
        </p:txBody>
      </p:sp>
      <p:sp>
        <p:nvSpPr>
          <p:cNvPr id="2" name="Date Placeholder 2"/>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8/27/2023</a:t>
            </a:fld>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417536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E583DDF-CA54-461A-A486-592D2374C532}" type="datetimeFigureOut">
              <a:rPr lang="en-US"/>
              <a:t>8/27/2023</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28333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5BA285-9698-1B45-8319-D90A8C63F150}" type="datetimeFigureOut">
              <a:rPr lang="en-US" dirty="0"/>
              <a:t>8/27/2023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8/27/2023</a:t>
            </a:fld>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88067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E583DDF-CA54-461A-A486-592D2374C532}" type="datetimeFigureOut">
              <a:rPr lang="en-US"/>
              <a:t>8/27/2023</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19492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8/27/2023</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3241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8/27/2023</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55151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86CD42-43FF-B740-998F-DCC3802C4CE3}" type="datetimeFigureOut">
              <a:rPr lang="en-US" dirty="0"/>
              <a:t>8/27/2023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34695" y="2824269"/>
            <a:ext cx="460857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4792" y="2821491"/>
            <a:ext cx="4608576"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A0FFBD-2EE4-8547-BBAE-A1AC91C8D77E}" type="datetimeFigureOut">
              <a:rPr lang="en-US" dirty="0"/>
              <a:t>8/27/2023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5A2352-D7AC-F242-9256-A4477BCBF354}" type="datetimeFigureOut">
              <a:rPr lang="en-US" dirty="0"/>
              <a:t>8/27/2023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CFC6A-9AE6-404D-9FDD-168B477B9C90}" type="datetimeFigureOut">
              <a:rPr lang="en-US" dirty="0"/>
              <a:t>8/27/2023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CFCDFD-B4CF-A241-8D71-E814B10BEAF4}" type="datetimeFigureOut">
              <a:rPr lang="en-US" dirty="0"/>
              <a:t>8/27/2023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26A7B589-FD4B-7E46-869A-CBADC5FC564E}" type="datetimeFigureOut">
              <a:rPr lang="en-US" dirty="0"/>
              <a:t>8/27/2023</a:t>
            </a:fld>
            <a:endParaRPr lang="en-US" dirty="0"/>
          </a:p>
        </p:txBody>
      </p:sp>
      <p:sp>
        <p:nvSpPr>
          <p:cNvPr id="6" name="Footer Placeholder 5"/>
          <p:cNvSpPr>
            <a:spLocks noGrp="1"/>
          </p:cNvSpPr>
          <p:nvPr>
            <p:ph type="ftr" sz="quarter" idx="11"/>
          </p:nvPr>
        </p:nvSpPr>
        <p:spPr>
          <a:xfrm>
            <a:off x="1534910" y="318640"/>
            <a:ext cx="5453475"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CD8A92E-5FF9-8143-81B3-CCB531513398}" type="datetimeFigureOut">
              <a:rPr lang="en-US" dirty="0"/>
              <a:t>8/27/2023</a:t>
            </a:fld>
            <a:endParaRPr lang="en-US" dirty="0"/>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8/27/2023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38010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Rectangle 3"/>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5" name="Footer Placeholder 4"/>
          <p:cNvSpPr>
            <a:spLocks noGrp="1"/>
          </p:cNvSpPr>
          <p:nvPr>
            <p:ph type="ftr" sz="quarter" idx="3"/>
          </p:nvPr>
        </p:nvSpPr>
        <p:spPr>
          <a:xfrm>
            <a:off x="1341120" y="6614494"/>
            <a:ext cx="7159752" cy="237744"/>
          </a:xfrm>
          <a:prstGeom prst="rect">
            <a:avLst/>
          </a:prstGeom>
        </p:spPr>
        <p:txBody>
          <a:bodyPr vert="horz" lIns="91440" tIns="45720" rIns="91440" bIns="45720" rtlCol="0" anchor="ctr"/>
          <a:lstStyle>
            <a:lvl1pPr algn="l">
              <a:defRPr sz="1100" cap="all" baseline="0">
                <a:solidFill>
                  <a:schemeClr val="bg2"/>
                </a:solidFill>
              </a:defRPr>
            </a:lvl1pPr>
          </a:lstStyle>
          <a:p>
            <a:endParaRPr lang="en-US" dirty="0"/>
          </a:p>
        </p:txBody>
      </p:sp>
      <p:sp>
        <p:nvSpPr>
          <p:cNvPr id="8" name="Rectangle 5"/>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Date Placeholder 6"/>
          <p:cNvSpPr>
            <a:spLocks noGrp="1"/>
          </p:cNvSpPr>
          <p:nvPr>
            <p:ph type="dt" sz="half" idx="2"/>
          </p:nvPr>
        </p:nvSpPr>
        <p:spPr>
          <a:xfrm>
            <a:off x="8875776" y="6614494"/>
            <a:ext cx="960120" cy="237744"/>
          </a:xfrm>
          <a:prstGeom prst="rect">
            <a:avLst/>
          </a:prstGeom>
        </p:spPr>
        <p:txBody>
          <a:bodyPr vert="horz" lIns="91440" tIns="45720" rIns="91440" bIns="45720" rtlCol="0" anchor="ctr"/>
          <a:lstStyle>
            <a:lvl1pPr algn="r">
              <a:defRPr sz="1100">
                <a:solidFill>
                  <a:schemeClr val="bg2"/>
                </a:solidFill>
              </a:defRPr>
            </a:lvl1pPr>
          </a:lstStyle>
          <a:p>
            <a:fld id="{9E583DDF-CA54-461A-A486-592D2374C532}" type="datetimeFigureOut">
              <a:rPr lang="en-US" smtClean="0"/>
              <a:pPr/>
              <a:t>8/27/2023</a:t>
            </a:fld>
            <a:endParaRPr lang="en-US"/>
          </a:p>
        </p:txBody>
      </p:sp>
      <p:sp>
        <p:nvSpPr>
          <p:cNvPr id="6" name="Slide Number Placeholder 7"/>
          <p:cNvSpPr>
            <a:spLocks noGrp="1"/>
          </p:cNvSpPr>
          <p:nvPr>
            <p:ph type="sldNum" sz="quarter" idx="4"/>
          </p:nvPr>
        </p:nvSpPr>
        <p:spPr>
          <a:xfrm>
            <a:off x="10210800" y="6614494"/>
            <a:ext cx="640080" cy="237744"/>
          </a:xfrm>
          <a:prstGeom prst="rect">
            <a:avLst/>
          </a:prstGeom>
        </p:spPr>
        <p:txBody>
          <a:bodyPr vert="horz" lIns="91440" tIns="45720" rIns="91440" bIns="45720" rtlCol="0" anchor="ctr"/>
          <a:lstStyle>
            <a:lvl1pPr algn="r">
              <a:defRPr sz="1100">
                <a:solidFill>
                  <a:schemeClr val="bg2"/>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93571761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hyperlink" Target="http://cute-pictures.blogspot.com/2011/08/75-free-stock-images-3d-human-character.html" TargetMode="External"/><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xml"/><Relationship Id="rId5" Type="http://schemas.openxmlformats.org/officeDocument/2006/relationships/image" Target="../media/image57.sv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hyperlink" Target="http://www.oceantomo.com/2015/03/04/2015-intangible-asset-market-value-study/" TargetMode="External"/><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7.xml"/><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Layout" Target="../diagrams/layout2.xml"/><Relationship Id="rId7" Type="http://schemas.openxmlformats.org/officeDocument/2006/relationships/image" Target="../media/image63.wmf"/><Relationship Id="rId12" Type="http://schemas.openxmlformats.org/officeDocument/2006/relationships/image" Target="../media/image68.png"/><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11" Type="http://schemas.openxmlformats.org/officeDocument/2006/relationships/image" Target="../media/image67.png"/><Relationship Id="rId5" Type="http://schemas.openxmlformats.org/officeDocument/2006/relationships/diagramColors" Target="../diagrams/colors2.xml"/><Relationship Id="rId10" Type="http://schemas.openxmlformats.org/officeDocument/2006/relationships/image" Target="../media/image66.png"/><Relationship Id="rId4" Type="http://schemas.openxmlformats.org/officeDocument/2006/relationships/diagramQuickStyle" Target="../diagrams/quickStyle2.xml"/><Relationship Id="rId9" Type="http://schemas.openxmlformats.org/officeDocument/2006/relationships/image" Target="../media/image65.wmf"/></Relationships>
</file>

<file path=ppt/slides/_rels/slide4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7.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diagramLayout" Target="../diagrams/layout3.xml"/><Relationship Id="rId7" Type="http://schemas.openxmlformats.org/officeDocument/2006/relationships/image" Target="../media/image73.jpeg"/><Relationship Id="rId2" Type="http://schemas.openxmlformats.org/officeDocument/2006/relationships/diagramData" Target="../diagrams/data3.xml"/><Relationship Id="rId1" Type="http://schemas.openxmlformats.org/officeDocument/2006/relationships/slideLayout" Target="../slideLayouts/slideLayout2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7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9E36F-2BEC-D855-9609-1FE188ED3B97}"/>
              </a:ext>
            </a:extLst>
          </p:cNvPr>
          <p:cNvSpPr>
            <a:spLocks noGrp="1"/>
          </p:cNvSpPr>
          <p:nvPr>
            <p:ph type="ctrTitle"/>
          </p:nvPr>
        </p:nvSpPr>
        <p:spPr>
          <a:xfrm>
            <a:off x="2493105" y="802298"/>
            <a:ext cx="9519281" cy="2541431"/>
          </a:xfrm>
        </p:spPr>
        <p:txBody>
          <a:bodyPr>
            <a:normAutofit/>
          </a:bodyPr>
          <a:lstStyle/>
          <a:p>
            <a:r>
              <a:rPr lang="en-US" sz="4000" dirty="0"/>
              <a:t>Hak </a:t>
            </a:r>
            <a:r>
              <a:rPr lang="en-US" sz="4000" dirty="0" err="1"/>
              <a:t>Kekayaan</a:t>
            </a:r>
            <a:r>
              <a:rPr lang="en-US" sz="4000" dirty="0"/>
              <a:t> </a:t>
            </a:r>
            <a:r>
              <a:rPr lang="en-US" sz="4000" dirty="0" err="1"/>
              <a:t>Intelektual</a:t>
            </a:r>
            <a:r>
              <a:rPr lang="en-US" sz="4000" dirty="0"/>
              <a:t> dan</a:t>
            </a:r>
            <a:br>
              <a:rPr lang="en-US" sz="4000" dirty="0"/>
            </a:br>
            <a:r>
              <a:rPr lang="en-US" sz="4000" dirty="0"/>
              <a:t>Peran </a:t>
            </a:r>
            <a:r>
              <a:rPr lang="en-US" sz="4000" dirty="0" err="1"/>
              <a:t>Perguruan</a:t>
            </a:r>
            <a:r>
              <a:rPr lang="en-US" sz="4000" dirty="0"/>
              <a:t> Tinggi </a:t>
            </a:r>
          </a:p>
        </p:txBody>
      </p:sp>
      <p:sp>
        <p:nvSpPr>
          <p:cNvPr id="3" name="Subtitle 2">
            <a:extLst>
              <a:ext uri="{FF2B5EF4-FFF2-40B4-BE49-F238E27FC236}">
                <a16:creationId xmlns:a16="http://schemas.microsoft.com/office/drawing/2014/main" id="{4C14B485-9C0E-BDA6-335B-1EABC631658B}"/>
              </a:ext>
            </a:extLst>
          </p:cNvPr>
          <p:cNvSpPr>
            <a:spLocks noGrp="1"/>
          </p:cNvSpPr>
          <p:nvPr>
            <p:ph type="subTitle" idx="1"/>
          </p:nvPr>
        </p:nvSpPr>
        <p:spPr/>
        <p:txBody>
          <a:bodyPr/>
          <a:lstStyle/>
          <a:p>
            <a:r>
              <a:rPr lang="en-US" dirty="0" err="1"/>
              <a:t>Prof.</a:t>
            </a:r>
            <a:r>
              <a:rPr lang="en-US" err="1"/>
              <a:t>dr</a:t>
            </a:r>
            <a:r>
              <a:rPr lang="en-US"/>
              <a:t>.Eng.ir</a:t>
            </a:r>
            <a:r>
              <a:rPr lang="en-US" dirty="0" err="1"/>
              <a:t>.Retno</a:t>
            </a:r>
            <a:r>
              <a:rPr lang="en-US" dirty="0"/>
              <a:t> Supriyanti, </a:t>
            </a:r>
            <a:r>
              <a:rPr lang="en-US" dirty="0" err="1"/>
              <a:t>st</a:t>
            </a:r>
            <a:r>
              <a:rPr lang="en-US" dirty="0"/>
              <a:t>, mt</a:t>
            </a:r>
          </a:p>
          <a:p>
            <a:r>
              <a:rPr lang="en-US" dirty="0" err="1"/>
              <a:t>Ketua</a:t>
            </a:r>
            <a:r>
              <a:rPr lang="en-US" dirty="0"/>
              <a:t> </a:t>
            </a:r>
            <a:r>
              <a:rPr lang="en-US" dirty="0" err="1"/>
              <a:t>sentra</a:t>
            </a:r>
            <a:r>
              <a:rPr lang="en-US" dirty="0"/>
              <a:t> </a:t>
            </a:r>
            <a:r>
              <a:rPr lang="en-US" dirty="0" err="1"/>
              <a:t>hki</a:t>
            </a:r>
            <a:r>
              <a:rPr lang="en-US" dirty="0"/>
              <a:t> universitas </a:t>
            </a:r>
            <a:r>
              <a:rPr lang="en-US" dirty="0" err="1"/>
              <a:t>Jenderal</a:t>
            </a:r>
            <a:r>
              <a:rPr lang="en-US" dirty="0"/>
              <a:t> </a:t>
            </a:r>
            <a:r>
              <a:rPr lang="en-US" dirty="0" err="1"/>
              <a:t>soedirman</a:t>
            </a:r>
            <a:r>
              <a:rPr lang="en-US" dirty="0"/>
              <a:t> </a:t>
            </a:r>
          </a:p>
        </p:txBody>
      </p:sp>
      <p:pic>
        <p:nvPicPr>
          <p:cNvPr id="4" name="Picture 3">
            <a:extLst>
              <a:ext uri="{FF2B5EF4-FFF2-40B4-BE49-F238E27FC236}">
                <a16:creationId xmlns:a16="http://schemas.microsoft.com/office/drawing/2014/main" id="{0C943312-C41B-50AA-2C72-93F533FBCD98}"/>
              </a:ext>
            </a:extLst>
          </p:cNvPr>
          <p:cNvPicPr>
            <a:picLocks noChangeAspect="1"/>
          </p:cNvPicPr>
          <p:nvPr/>
        </p:nvPicPr>
        <p:blipFill>
          <a:blip r:embed="rId2"/>
          <a:stretch>
            <a:fillRect/>
          </a:stretch>
        </p:blipFill>
        <p:spPr>
          <a:xfrm>
            <a:off x="10538732" y="137432"/>
            <a:ext cx="1185182" cy="1185182"/>
          </a:xfrm>
          <a:prstGeom prst="rect">
            <a:avLst/>
          </a:prstGeom>
        </p:spPr>
      </p:pic>
      <p:sp>
        <p:nvSpPr>
          <p:cNvPr id="5" name="TextBox 4">
            <a:extLst>
              <a:ext uri="{FF2B5EF4-FFF2-40B4-BE49-F238E27FC236}">
                <a16:creationId xmlns:a16="http://schemas.microsoft.com/office/drawing/2014/main" id="{AF5C825F-97F6-C3D8-C3BE-18FC8ABC70C5}"/>
              </a:ext>
            </a:extLst>
          </p:cNvPr>
          <p:cNvSpPr txBox="1"/>
          <p:nvPr/>
        </p:nvSpPr>
        <p:spPr>
          <a:xfrm>
            <a:off x="7255329" y="5230586"/>
            <a:ext cx="3174780" cy="369332"/>
          </a:xfrm>
          <a:prstGeom prst="rect">
            <a:avLst/>
          </a:prstGeom>
          <a:noFill/>
        </p:spPr>
        <p:txBody>
          <a:bodyPr wrap="none" rtlCol="0">
            <a:spAutoFit/>
          </a:bodyPr>
          <a:lstStyle/>
          <a:p>
            <a:r>
              <a:rPr lang="en-US" dirty="0" err="1"/>
              <a:t>Purwokerto</a:t>
            </a:r>
            <a:r>
              <a:rPr lang="en-US" dirty="0"/>
              <a:t>, 29 </a:t>
            </a:r>
            <a:r>
              <a:rPr lang="en-US" dirty="0" err="1"/>
              <a:t>Agustus</a:t>
            </a:r>
            <a:r>
              <a:rPr lang="en-US"/>
              <a:t> 2023</a:t>
            </a:r>
            <a:endParaRPr lang="en-US" dirty="0"/>
          </a:p>
        </p:txBody>
      </p:sp>
    </p:spTree>
    <p:extLst>
      <p:ext uri="{BB962C8B-B14F-4D97-AF65-F5344CB8AC3E}">
        <p14:creationId xmlns:p14="http://schemas.microsoft.com/office/powerpoint/2010/main" val="4128694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BE613-B0E9-4EA4-9162-B65156E8C015}"/>
              </a:ext>
            </a:extLst>
          </p:cNvPr>
          <p:cNvSpPr>
            <a:spLocks noGrp="1"/>
          </p:cNvSpPr>
          <p:nvPr>
            <p:ph type="title"/>
          </p:nvPr>
        </p:nvSpPr>
        <p:spPr/>
        <p:txBody>
          <a:bodyPr/>
          <a:lstStyle/>
          <a:p>
            <a:r>
              <a:rPr lang="en-US" dirty="0"/>
              <a:t>JENIS </a:t>
            </a:r>
            <a:r>
              <a:rPr lang="en-US" dirty="0" err="1"/>
              <a:t>JENIS</a:t>
            </a:r>
            <a:r>
              <a:rPr lang="en-US" dirty="0"/>
              <a:t> PERLINDUNGAN KI</a:t>
            </a:r>
            <a:endParaRPr lang="en-ID" dirty="0"/>
          </a:p>
        </p:txBody>
      </p:sp>
      <p:pic>
        <p:nvPicPr>
          <p:cNvPr id="5" name="Picture 4">
            <a:extLst>
              <a:ext uri="{FF2B5EF4-FFF2-40B4-BE49-F238E27FC236}">
                <a16:creationId xmlns:a16="http://schemas.microsoft.com/office/drawing/2014/main" id="{C64AE484-82F7-4826-A4E3-C3BA314B5B57}"/>
              </a:ext>
            </a:extLst>
          </p:cNvPr>
          <p:cNvPicPr>
            <a:picLocks noChangeAspect="1"/>
          </p:cNvPicPr>
          <p:nvPr/>
        </p:nvPicPr>
        <p:blipFill>
          <a:blip r:embed="rId2"/>
          <a:stretch>
            <a:fillRect/>
          </a:stretch>
        </p:blipFill>
        <p:spPr>
          <a:xfrm>
            <a:off x="476250" y="1535618"/>
            <a:ext cx="10600182" cy="5322382"/>
          </a:xfrm>
          <a:prstGeom prst="rect">
            <a:avLst/>
          </a:prstGeom>
        </p:spPr>
      </p:pic>
    </p:spTree>
    <p:extLst>
      <p:ext uri="{BB962C8B-B14F-4D97-AF65-F5344CB8AC3E}">
        <p14:creationId xmlns:p14="http://schemas.microsoft.com/office/powerpoint/2010/main" val="2281943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D66B-3641-42B4-B1D2-6A718AF11E12}"/>
              </a:ext>
            </a:extLst>
          </p:cNvPr>
          <p:cNvSpPr>
            <a:spLocks noGrp="1"/>
          </p:cNvSpPr>
          <p:nvPr>
            <p:ph type="title"/>
          </p:nvPr>
        </p:nvSpPr>
        <p:spPr/>
        <p:txBody>
          <a:bodyPr rtlCol="0">
            <a:normAutofit/>
          </a:bodyPr>
          <a:lstStyle/>
          <a:p>
            <a:pPr eaLnBrk="1" fontAlgn="auto" hangingPunct="1">
              <a:spcAft>
                <a:spcPts val="0"/>
              </a:spcAft>
              <a:defRPr/>
            </a:pPr>
            <a:r>
              <a:rPr lang="id-ID" dirty="0">
                <a:ln w="0"/>
                <a:solidFill>
                  <a:schemeClr val="accent1"/>
                </a:solidFill>
                <a:effectLst>
                  <a:outerShdw blurRad="38100" dist="25400" dir="5400000" algn="ctr" rotWithShape="0">
                    <a:srgbClr val="6E747A">
                      <a:alpha val="43000"/>
                    </a:srgbClr>
                  </a:outerShdw>
                </a:effectLst>
              </a:rPr>
              <a:t>Hak Cipta</a:t>
            </a:r>
          </a:p>
        </p:txBody>
      </p:sp>
      <p:sp>
        <p:nvSpPr>
          <p:cNvPr id="12291" name="Content Placeholder 2">
            <a:extLst>
              <a:ext uri="{FF2B5EF4-FFF2-40B4-BE49-F238E27FC236}">
                <a16:creationId xmlns:a16="http://schemas.microsoft.com/office/drawing/2014/main" id="{BD635444-FDD8-4D28-B22E-AE4509202E3B}"/>
              </a:ext>
            </a:extLst>
          </p:cNvPr>
          <p:cNvSpPr>
            <a:spLocks noGrp="1"/>
          </p:cNvSpPr>
          <p:nvPr>
            <p:ph idx="1"/>
          </p:nvPr>
        </p:nvSpPr>
        <p:spPr>
          <a:xfrm>
            <a:off x="838200" y="1417638"/>
            <a:ext cx="10515600" cy="1649412"/>
          </a:xfrm>
        </p:spPr>
        <p:txBody>
          <a:bodyPr/>
          <a:lstStyle/>
          <a:p>
            <a:pPr marL="0" indent="0" algn="just" eaLnBrk="1" hangingPunct="1">
              <a:buFont typeface="Arial" panose="020B0604020202020204" pitchFamily="34" charset="0"/>
              <a:buNone/>
            </a:pPr>
            <a:r>
              <a:rPr lang="id-ID" altLang="en-US"/>
              <a:t>Adalah hak eksklusif pencipta yang </a:t>
            </a:r>
            <a:r>
              <a:rPr lang="id-ID" altLang="en-US" b="1">
                <a:solidFill>
                  <a:srgbClr val="FFC000"/>
                </a:solidFill>
              </a:rPr>
              <a:t>timbul secara otomatis</a:t>
            </a:r>
            <a:r>
              <a:rPr lang="id-ID" altLang="en-US"/>
              <a:t> berdasarkan prinsip deklaratif setelah suatu ciptaan diwujudkan dalam bentuk nyata tanpa mengurangi pembatasan sesuai ketentuan peraturan perundang-undangan</a:t>
            </a:r>
          </a:p>
        </p:txBody>
      </p:sp>
      <p:pic>
        <p:nvPicPr>
          <p:cNvPr id="12292" name="Picture 2" descr="http://images.clipartpanda.com/mickey-mouse-clipart-14.gif">
            <a:extLst>
              <a:ext uri="{FF2B5EF4-FFF2-40B4-BE49-F238E27FC236}">
                <a16:creationId xmlns:a16="http://schemas.microsoft.com/office/drawing/2014/main" id="{86733DC4-AE2D-488D-8FB8-A918B0E3A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013" y="3913188"/>
            <a:ext cx="14414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descr="http://img3.wikia.nocookie.net/__cb20140813232634/disney/images/e/e2/Mickey-mouse-image-hd-disney.jpg">
            <a:extLst>
              <a:ext uri="{FF2B5EF4-FFF2-40B4-BE49-F238E27FC236}">
                <a16:creationId xmlns:a16="http://schemas.microsoft.com/office/drawing/2014/main" id="{20A952A2-B5D9-42C7-88CA-B178A03B6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388" y="3570288"/>
            <a:ext cx="214312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http://picturenix.com/wp-content/uploads/2014/05/Mickey+Mouse.jpg">
            <a:extLst>
              <a:ext uri="{FF2B5EF4-FFF2-40B4-BE49-F238E27FC236}">
                <a16:creationId xmlns:a16="http://schemas.microsoft.com/office/drawing/2014/main" id="{7EE5C00D-4FDF-48ED-8EF9-663CA31A0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663" y="3159125"/>
            <a:ext cx="235585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 descr="https://cartooncharacterpictures.files.wordpress.com/2012/08/mickey-classic-character.jpg">
            <a:extLst>
              <a:ext uri="{FF2B5EF4-FFF2-40B4-BE49-F238E27FC236}">
                <a16:creationId xmlns:a16="http://schemas.microsoft.com/office/drawing/2014/main" id="{C4C079D8-DF61-4383-93A4-AB488CED3E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8" y="4119563"/>
            <a:ext cx="1449387"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E18F54B-F1AC-4F7F-991A-16716DD43300}"/>
              </a:ext>
            </a:extLst>
          </p:cNvPr>
          <p:cNvSpPr txBox="1"/>
          <p:nvPr/>
        </p:nvSpPr>
        <p:spPr>
          <a:xfrm>
            <a:off x="8545698" y="3067203"/>
            <a:ext cx="3091544" cy="313932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1" i="0" u="none" strike="noStrike" kern="1200" cap="none" spc="0" normalizeH="0" baseline="0" noProof="0" dirty="0">
                <a:ln>
                  <a:noFill/>
                </a:ln>
                <a:solidFill>
                  <a:prstClr val="black"/>
                </a:solidFill>
                <a:effectLst/>
                <a:uLnTx/>
                <a:uFillTx/>
                <a:latin typeface="Franklin Gothic Book" panose="020B0502020104020203"/>
                <a:ea typeface="+mn-ea"/>
                <a:cs typeface="+mn-cs"/>
              </a:rPr>
              <a:t>Sebagai contoh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Walt Disney sebagai pemilik Hak Cipta melarang pihak yang tidak berhak, menyebarkan salinan tokoh Kartun </a:t>
            </a:r>
            <a:r>
              <a:rPr kumimoji="0" lang="id-ID" sz="1800" b="1" i="0" u="none" strike="noStrike" kern="1200" cap="none" spc="0" normalizeH="0" baseline="0" noProof="0" dirty="0">
                <a:ln>
                  <a:solidFill>
                    <a:srgbClr val="FF0000"/>
                  </a:solidFill>
                </a:ln>
                <a:solidFill>
                  <a:prstClr val="black"/>
                </a:solidFill>
                <a:effectLst/>
                <a:uLnTx/>
                <a:uFillTx/>
                <a:latin typeface="Franklin Gothic Book" panose="020B0502020104020203"/>
                <a:ea typeface="+mn-ea"/>
                <a:cs typeface="+mn-cs"/>
              </a:rPr>
              <a:t>Mickey Mouse</a:t>
            </a:r>
            <a:r>
              <a:rPr kumimoji="0" lang="id-ID"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atau menciptakan karya yang meniru tokoh tikus tersebut, namun tidak melarang penciptaan atau karya seni lain mengenai tokoh tikus secara umum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8A0F4-7B8D-4200-9C45-AFC0AAEB6ED9}"/>
              </a:ext>
            </a:extLst>
          </p:cNvPr>
          <p:cNvSpPr>
            <a:spLocks noGrp="1"/>
          </p:cNvSpPr>
          <p:nvPr>
            <p:ph type="title"/>
          </p:nvPr>
        </p:nvSpPr>
        <p:spPr/>
        <p:txBody>
          <a:bodyPr rtlCol="0">
            <a:normAutofit/>
          </a:bodyPr>
          <a:lstStyle/>
          <a:p>
            <a:pPr eaLnBrk="1" fontAlgn="auto" hangingPunct="1">
              <a:spcAft>
                <a:spcPts val="0"/>
              </a:spcAft>
              <a:defRPr/>
            </a:pPr>
            <a:r>
              <a:rPr lang="id-ID" dirty="0">
                <a:ln w="0"/>
                <a:solidFill>
                  <a:schemeClr val="accent1"/>
                </a:solidFill>
                <a:effectLst>
                  <a:outerShdw blurRad="38100" dist="25400" dir="5400000" algn="ctr" rotWithShape="0">
                    <a:srgbClr val="6E747A">
                      <a:alpha val="43000"/>
                    </a:srgbClr>
                  </a:outerShdw>
                </a:effectLst>
              </a:rPr>
              <a:t>Paten</a:t>
            </a:r>
          </a:p>
        </p:txBody>
      </p:sp>
      <p:sp>
        <p:nvSpPr>
          <p:cNvPr id="3" name="Content Placeholder 2">
            <a:extLst>
              <a:ext uri="{FF2B5EF4-FFF2-40B4-BE49-F238E27FC236}">
                <a16:creationId xmlns:a16="http://schemas.microsoft.com/office/drawing/2014/main" id="{FFB4FA80-5A80-48A4-AC51-031A196C765A}"/>
              </a:ext>
            </a:extLst>
          </p:cNvPr>
          <p:cNvSpPr>
            <a:spLocks noGrp="1"/>
          </p:cNvSpPr>
          <p:nvPr>
            <p:ph idx="1"/>
          </p:nvPr>
        </p:nvSpPr>
        <p:spPr>
          <a:xfrm>
            <a:off x="838200" y="1406525"/>
            <a:ext cx="10515600" cy="1641475"/>
          </a:xfrm>
        </p:spPr>
        <p:txBody>
          <a:bodyPr rtlCol="0">
            <a:normAutofit/>
          </a:bodyPr>
          <a:lstStyle/>
          <a:p>
            <a:pPr marL="0" indent="0" algn="just" eaLnBrk="1" fontAlgn="auto" hangingPunct="1">
              <a:spcAft>
                <a:spcPts val="0"/>
              </a:spcAft>
              <a:buFont typeface="Arial" panose="020B0604020202020204" pitchFamily="34" charset="0"/>
              <a:buNone/>
              <a:defRPr/>
            </a:pPr>
            <a:r>
              <a:rPr lang="id-ID" dirty="0"/>
              <a:t>Adalah hak eksklusif yang diberikan oleh negara kepada inventor atas hasil invensinya di </a:t>
            </a:r>
            <a:r>
              <a:rPr lang="id-ID" b="1" dirty="0">
                <a:solidFill>
                  <a:schemeClr val="accent4"/>
                </a:solidFill>
              </a:rPr>
              <a:t>bidang teknologi</a:t>
            </a:r>
            <a:r>
              <a:rPr lang="id-ID" dirty="0"/>
              <a:t>, yang untuk selama waktu tertentu melaksanakan sendiri invensinya tersebut kepada pihak lain untuk melaksanakannya.</a:t>
            </a:r>
          </a:p>
        </p:txBody>
      </p:sp>
      <p:pic>
        <p:nvPicPr>
          <p:cNvPr id="13316" name="Picture 3">
            <a:extLst>
              <a:ext uri="{FF2B5EF4-FFF2-40B4-BE49-F238E27FC236}">
                <a16:creationId xmlns:a16="http://schemas.microsoft.com/office/drawing/2014/main" id="{8E6EAC40-2ACC-40AC-A77D-34FAFFC982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0450" y="3305175"/>
            <a:ext cx="1900238"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4">
            <a:extLst>
              <a:ext uri="{FF2B5EF4-FFF2-40B4-BE49-F238E27FC236}">
                <a16:creationId xmlns:a16="http://schemas.microsoft.com/office/drawing/2014/main" id="{81FF62ED-5D0E-4BDB-92AF-43E8CD7AFB15}"/>
              </a:ext>
            </a:extLst>
          </p:cNvPr>
          <p:cNvSpPr txBox="1">
            <a:spLocks noChangeArrowheads="1"/>
          </p:cNvSpPr>
          <p:nvPr/>
        </p:nvSpPr>
        <p:spPr bwMode="auto">
          <a:xfrm>
            <a:off x="2960688" y="3657600"/>
            <a:ext cx="37877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METODA DAN ALAT UNTUK MELURUSKAN LUBANG MATA DARI ELEMEN PENGIKAT</a:t>
            </a:r>
            <a:endParaRPr kumimoji="0" lang="id-ID"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Nomor Pengumuman : 024.069</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Tgl. Pengumuman : 06 Jul 2000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Tgl. Kadaluarsa : 10 Jul 2018</a:t>
            </a:r>
          </a:p>
        </p:txBody>
      </p:sp>
      <p:pic>
        <p:nvPicPr>
          <p:cNvPr id="13318" name="Picture 2" descr="http://paten-indonesia.dgip.go.id/data/image/W00200200266.jpg">
            <a:extLst>
              <a:ext uri="{FF2B5EF4-FFF2-40B4-BE49-F238E27FC236}">
                <a16:creationId xmlns:a16="http://schemas.microsoft.com/office/drawing/2014/main" id="{2EA2FB3F-71C4-42E9-BC36-08114F607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3538" y="2886075"/>
            <a:ext cx="23145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6">
            <a:extLst>
              <a:ext uri="{FF2B5EF4-FFF2-40B4-BE49-F238E27FC236}">
                <a16:creationId xmlns:a16="http://schemas.microsoft.com/office/drawing/2014/main" id="{3A2CDC5E-8EA6-4F7E-896F-A59D316F9522}"/>
              </a:ext>
            </a:extLst>
          </p:cNvPr>
          <p:cNvSpPr txBox="1">
            <a:spLocks noChangeArrowheads="1"/>
          </p:cNvSpPr>
          <p:nvPr/>
        </p:nvSpPr>
        <p:spPr bwMode="auto">
          <a:xfrm>
            <a:off x="7566025" y="4752975"/>
            <a:ext cx="37877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PEJALAN CINCIN DAN METODE MEMBUATNYA</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Nomor Pengumuman : 031.263</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Tgl. Pengumuman : 07 Mar 2002</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Tgl. Kadaluarsa : 26 Mar 2021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E277-9F10-4598-9AC3-0F098C79CF01}"/>
              </a:ext>
            </a:extLst>
          </p:cNvPr>
          <p:cNvSpPr>
            <a:spLocks noGrp="1"/>
          </p:cNvSpPr>
          <p:nvPr>
            <p:ph type="title"/>
          </p:nvPr>
        </p:nvSpPr>
        <p:spPr/>
        <p:txBody>
          <a:bodyPr rtlCol="0">
            <a:normAutofit/>
          </a:bodyPr>
          <a:lstStyle/>
          <a:p>
            <a:pPr eaLnBrk="1" fontAlgn="auto" hangingPunct="1">
              <a:spcAft>
                <a:spcPts val="0"/>
              </a:spcAft>
              <a:defRPr/>
            </a:pPr>
            <a:r>
              <a:rPr lang="id-ID" dirty="0">
                <a:ln w="0"/>
                <a:solidFill>
                  <a:schemeClr val="accent1"/>
                </a:solidFill>
                <a:effectLst>
                  <a:outerShdw blurRad="38100" dist="25400" dir="5400000" algn="ctr" rotWithShape="0">
                    <a:srgbClr val="6E747A">
                      <a:alpha val="43000"/>
                    </a:srgbClr>
                  </a:outerShdw>
                </a:effectLst>
              </a:rPr>
              <a:t>Merek</a:t>
            </a:r>
          </a:p>
        </p:txBody>
      </p:sp>
      <p:sp>
        <p:nvSpPr>
          <p:cNvPr id="3" name="Content Placeholder 2">
            <a:extLst>
              <a:ext uri="{FF2B5EF4-FFF2-40B4-BE49-F238E27FC236}">
                <a16:creationId xmlns:a16="http://schemas.microsoft.com/office/drawing/2014/main" id="{B18665DB-FD00-4D80-8939-77BE2444723D}"/>
              </a:ext>
            </a:extLst>
          </p:cNvPr>
          <p:cNvSpPr>
            <a:spLocks noGrp="1"/>
          </p:cNvSpPr>
          <p:nvPr>
            <p:ph idx="1"/>
          </p:nvPr>
        </p:nvSpPr>
        <p:spPr>
          <a:xfrm>
            <a:off x="838200" y="1420813"/>
            <a:ext cx="10515600" cy="1714500"/>
          </a:xfrm>
        </p:spPr>
        <p:txBody>
          <a:bodyPr rtlCol="0">
            <a:normAutofit/>
          </a:bodyPr>
          <a:lstStyle/>
          <a:p>
            <a:pPr marL="0" indent="0" algn="just" eaLnBrk="1" fontAlgn="auto" hangingPunct="1">
              <a:spcAft>
                <a:spcPts val="0"/>
              </a:spcAft>
              <a:buFont typeface="Arial" panose="020B0604020202020204" pitchFamily="34" charset="0"/>
              <a:buNone/>
              <a:defRPr/>
            </a:pPr>
            <a:r>
              <a:rPr lang="id-ID" dirty="0"/>
              <a:t>Adalah suatu tanda yang berupa gambar, nama, kata, huruf-huruf, angka-angka, susunan warna atau kombinasi dari unsur-unsur tersebut yang memiliki </a:t>
            </a:r>
            <a:r>
              <a:rPr lang="id-ID" dirty="0">
                <a:solidFill>
                  <a:schemeClr val="accent4"/>
                </a:solidFill>
              </a:rPr>
              <a:t>daya pembeda</a:t>
            </a:r>
            <a:r>
              <a:rPr lang="id-ID" dirty="0"/>
              <a:t> dan digunakan dalam kegiatan perdagangan barang atau jasa.</a:t>
            </a:r>
          </a:p>
        </p:txBody>
      </p:sp>
      <p:pic>
        <p:nvPicPr>
          <p:cNvPr id="14340" name="Picture 6" descr="http://maicih.com/wp-content/uploads/2011/08/logo-baru-maicih-300-271x300.png">
            <a:extLst>
              <a:ext uri="{FF2B5EF4-FFF2-40B4-BE49-F238E27FC236}">
                <a16:creationId xmlns:a16="http://schemas.microsoft.com/office/drawing/2014/main" id="{D3827320-240B-41B9-9FF1-15643E3A2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950" y="3324225"/>
            <a:ext cx="18954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5">
            <a:extLst>
              <a:ext uri="{FF2B5EF4-FFF2-40B4-BE49-F238E27FC236}">
                <a16:creationId xmlns:a16="http://schemas.microsoft.com/office/drawing/2014/main" id="{BE9AE433-03CB-4609-BAEC-2D41EF290877}"/>
              </a:ext>
            </a:extLst>
          </p:cNvPr>
          <p:cNvSpPr txBox="1">
            <a:spLocks noChangeArrowheads="1"/>
          </p:cNvSpPr>
          <p:nvPr/>
        </p:nvSpPr>
        <p:spPr bwMode="auto">
          <a:xfrm>
            <a:off x="3273425" y="3911600"/>
            <a:ext cx="3330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Logo dan Merek Maicih</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No. Pendaftaran : IDM000390213</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Tgl. Pendaftaran : 2013-06-24</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Tgl. Jatuh Tempo : 2021-11-02</a:t>
            </a:r>
          </a:p>
        </p:txBody>
      </p:sp>
      <p:pic>
        <p:nvPicPr>
          <p:cNvPr id="14342" name="Picture 7">
            <a:extLst>
              <a:ext uri="{FF2B5EF4-FFF2-40B4-BE49-F238E27FC236}">
                <a16:creationId xmlns:a16="http://schemas.microsoft.com/office/drawing/2014/main" id="{19DF9BA2-2C01-43A9-BC0B-96A21CE9A3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4913" y="4191000"/>
            <a:ext cx="35369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9">
            <a:extLst>
              <a:ext uri="{FF2B5EF4-FFF2-40B4-BE49-F238E27FC236}">
                <a16:creationId xmlns:a16="http://schemas.microsoft.com/office/drawing/2014/main" id="{D7F3FB09-F61F-4E50-9336-F91525864448}"/>
              </a:ext>
            </a:extLst>
          </p:cNvPr>
          <p:cNvSpPr txBox="1">
            <a:spLocks noChangeArrowheads="1"/>
          </p:cNvSpPr>
          <p:nvPr/>
        </p:nvSpPr>
        <p:spPr bwMode="auto">
          <a:xfrm>
            <a:off x="7761288" y="3173413"/>
            <a:ext cx="3330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Logo dan Merek Chocodot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No. Pendaftaran : IDM000307927</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Tgl. Pendaftaran : 2011-05-25</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Tgl. Jatuh Tempo : 2019-11-10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07278A-7E7B-4420-BE2C-815029826A28}"/>
              </a:ext>
            </a:extLst>
          </p:cNvPr>
          <p:cNvPicPr>
            <a:picLocks noChangeAspect="1"/>
          </p:cNvPicPr>
          <p:nvPr/>
        </p:nvPicPr>
        <p:blipFill>
          <a:blip r:embed="rId2"/>
          <a:stretch>
            <a:fillRect/>
          </a:stretch>
        </p:blipFill>
        <p:spPr>
          <a:xfrm>
            <a:off x="1333500" y="205486"/>
            <a:ext cx="8566106" cy="6447027"/>
          </a:xfrm>
          <a:prstGeom prst="rect">
            <a:avLst/>
          </a:prstGeom>
        </p:spPr>
      </p:pic>
    </p:spTree>
    <p:extLst>
      <p:ext uri="{BB962C8B-B14F-4D97-AF65-F5344CB8AC3E}">
        <p14:creationId xmlns:p14="http://schemas.microsoft.com/office/powerpoint/2010/main" val="2320402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948AF-4768-4D3C-AF70-38FD887D5EF0}"/>
              </a:ext>
            </a:extLst>
          </p:cNvPr>
          <p:cNvPicPr>
            <a:picLocks noChangeAspect="1"/>
          </p:cNvPicPr>
          <p:nvPr/>
        </p:nvPicPr>
        <p:blipFill>
          <a:blip r:embed="rId2"/>
          <a:stretch>
            <a:fillRect/>
          </a:stretch>
        </p:blipFill>
        <p:spPr>
          <a:xfrm>
            <a:off x="1085849" y="68097"/>
            <a:ext cx="9482211" cy="6570828"/>
          </a:xfrm>
          <a:prstGeom prst="rect">
            <a:avLst/>
          </a:prstGeom>
        </p:spPr>
      </p:pic>
      <p:sp>
        <p:nvSpPr>
          <p:cNvPr id="4" name="Rectangle 3">
            <a:extLst>
              <a:ext uri="{FF2B5EF4-FFF2-40B4-BE49-F238E27FC236}">
                <a16:creationId xmlns:a16="http://schemas.microsoft.com/office/drawing/2014/main" id="{104C518B-7427-4B4B-9319-2D088BDC4275}"/>
              </a:ext>
            </a:extLst>
          </p:cNvPr>
          <p:cNvSpPr/>
          <p:nvPr/>
        </p:nvSpPr>
        <p:spPr>
          <a:xfrm>
            <a:off x="1009650" y="161925"/>
            <a:ext cx="1057275" cy="904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795660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A871-BCB4-46C0-8E7A-D5087D4FA9CC}"/>
              </a:ext>
            </a:extLst>
          </p:cNvPr>
          <p:cNvSpPr>
            <a:spLocks noGrp="1"/>
          </p:cNvSpPr>
          <p:nvPr>
            <p:ph type="title"/>
          </p:nvPr>
        </p:nvSpPr>
        <p:spPr/>
        <p:txBody>
          <a:bodyPr rtlCol="0">
            <a:normAutofit/>
          </a:bodyPr>
          <a:lstStyle/>
          <a:p>
            <a:pPr eaLnBrk="1" fontAlgn="auto" hangingPunct="1">
              <a:spcAft>
                <a:spcPts val="0"/>
              </a:spcAft>
              <a:defRPr/>
            </a:pPr>
            <a:r>
              <a:rPr lang="id-ID" dirty="0">
                <a:ln w="0"/>
                <a:solidFill>
                  <a:schemeClr val="accent1"/>
                </a:solidFill>
                <a:effectLst>
                  <a:outerShdw blurRad="38100" dist="25400" dir="5400000" algn="ctr" rotWithShape="0">
                    <a:srgbClr val="6E747A">
                      <a:alpha val="43000"/>
                    </a:srgbClr>
                  </a:outerShdw>
                </a:effectLst>
              </a:rPr>
              <a:t>Desain Industri</a:t>
            </a:r>
          </a:p>
        </p:txBody>
      </p:sp>
      <p:sp>
        <p:nvSpPr>
          <p:cNvPr id="3" name="Content Placeholder 2">
            <a:extLst>
              <a:ext uri="{FF2B5EF4-FFF2-40B4-BE49-F238E27FC236}">
                <a16:creationId xmlns:a16="http://schemas.microsoft.com/office/drawing/2014/main" id="{F4D63FD0-ABDC-47B4-939F-23420E52C6DF}"/>
              </a:ext>
            </a:extLst>
          </p:cNvPr>
          <p:cNvSpPr>
            <a:spLocks noGrp="1"/>
          </p:cNvSpPr>
          <p:nvPr>
            <p:ph idx="1"/>
          </p:nvPr>
        </p:nvSpPr>
        <p:spPr>
          <a:xfrm>
            <a:off x="838200" y="1406525"/>
            <a:ext cx="10515600" cy="2590800"/>
          </a:xfrm>
        </p:spPr>
        <p:txBody>
          <a:bodyPr rtlCol="0">
            <a:normAutofit/>
          </a:bodyPr>
          <a:lstStyle/>
          <a:p>
            <a:pPr marL="0" indent="0" algn="just" eaLnBrk="1" fontAlgn="auto" hangingPunct="1">
              <a:spcAft>
                <a:spcPts val="0"/>
              </a:spcAft>
              <a:buFont typeface="Arial" panose="020B0604020202020204" pitchFamily="34" charset="0"/>
              <a:buNone/>
              <a:defRPr/>
            </a:pPr>
            <a:r>
              <a:rPr lang="id-ID" dirty="0"/>
              <a:t>Adalah suatu kreasi tentang bentuk, konfigurasi, atau komposisi garis atau warna, atau garis dan warna, atau gabungan daripadanya yang berbentuk tiga dimensi atau dua dimensi yang memberikan </a:t>
            </a:r>
            <a:r>
              <a:rPr lang="id-ID" dirty="0">
                <a:solidFill>
                  <a:schemeClr val="accent4"/>
                </a:solidFill>
              </a:rPr>
              <a:t>kesan estetis / keindahan</a:t>
            </a:r>
            <a:r>
              <a:rPr lang="id-ID" dirty="0"/>
              <a:t> dan dapat diwujudkan dalam pola tiga dimensi atau dua dimensi serta dapat dipakai untuk menghasilkan suatu produk, barang, komoditas industri, atau kerajinan tangan.</a:t>
            </a:r>
          </a:p>
        </p:txBody>
      </p:sp>
      <p:pic>
        <p:nvPicPr>
          <p:cNvPr id="15364" name="Picture 4">
            <a:extLst>
              <a:ext uri="{FF2B5EF4-FFF2-40B4-BE49-F238E27FC236}">
                <a16:creationId xmlns:a16="http://schemas.microsoft.com/office/drawing/2014/main" id="{8FFC4E68-BD35-4CF7-B84A-687F145171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1775" y="3770313"/>
            <a:ext cx="3867150"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a:extLst>
              <a:ext uri="{FF2B5EF4-FFF2-40B4-BE49-F238E27FC236}">
                <a16:creationId xmlns:a16="http://schemas.microsoft.com/office/drawing/2014/main" id="{B777E831-33B1-4640-B935-121AF8FF3C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3886200"/>
            <a:ext cx="4360863"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0220-ED93-4D60-8DDE-AF454DF7F151}"/>
              </a:ext>
            </a:extLst>
          </p:cNvPr>
          <p:cNvSpPr>
            <a:spLocks noGrp="1"/>
          </p:cNvSpPr>
          <p:nvPr>
            <p:ph type="title"/>
          </p:nvPr>
        </p:nvSpPr>
        <p:spPr/>
        <p:txBody>
          <a:bodyPr rtlCol="0">
            <a:normAutofit/>
          </a:bodyPr>
          <a:lstStyle/>
          <a:p>
            <a:pPr eaLnBrk="1" fontAlgn="auto" hangingPunct="1">
              <a:spcAft>
                <a:spcPts val="0"/>
              </a:spcAft>
              <a:defRPr/>
            </a:pPr>
            <a:r>
              <a:rPr lang="id-ID" dirty="0">
                <a:ln w="0"/>
                <a:solidFill>
                  <a:schemeClr val="accent1"/>
                </a:solidFill>
                <a:effectLst>
                  <a:outerShdw blurRad="38100" dist="25400" dir="5400000" algn="ctr" rotWithShape="0">
                    <a:srgbClr val="6E747A">
                      <a:alpha val="43000"/>
                    </a:srgbClr>
                  </a:outerShdw>
                </a:effectLst>
              </a:rPr>
              <a:t>Desain Tata Letak Sirkuit Terpadu</a:t>
            </a:r>
          </a:p>
        </p:txBody>
      </p:sp>
      <p:sp>
        <p:nvSpPr>
          <p:cNvPr id="16387" name="Content Placeholder 2">
            <a:extLst>
              <a:ext uri="{FF2B5EF4-FFF2-40B4-BE49-F238E27FC236}">
                <a16:creationId xmlns:a16="http://schemas.microsoft.com/office/drawing/2014/main" id="{A8ED348E-BF7E-4112-BCB4-75404B92602D}"/>
              </a:ext>
            </a:extLst>
          </p:cNvPr>
          <p:cNvSpPr>
            <a:spLocks noGrp="1"/>
          </p:cNvSpPr>
          <p:nvPr>
            <p:ph idx="1"/>
          </p:nvPr>
        </p:nvSpPr>
        <p:spPr>
          <a:xfrm>
            <a:off x="838200" y="1449388"/>
            <a:ext cx="10515600" cy="2592387"/>
          </a:xfrm>
        </p:spPr>
        <p:txBody>
          <a:bodyPr/>
          <a:lstStyle/>
          <a:p>
            <a:pPr marL="514350" indent="-514350" algn="just" eaLnBrk="1" hangingPunct="1">
              <a:buFont typeface="Calibri Light" panose="020F0302020204030204" pitchFamily="34" charset="0"/>
              <a:buAutoNum type="arabicPeriod"/>
            </a:pPr>
            <a:r>
              <a:rPr lang="id-ID" altLang="en-US"/>
              <a:t>Sirkuit Terpadu (Integrated Circuit / IC) adalah suatu produk dalam bentuk jadi atau setengah jadi, yang didalamnya terdapat berbagai elemen dan sekurang-kurangnya satu dari elemen tersebut adalah elemen aktif, yang sebagian atau seluruhnya saling berkaitan serta dibentuk secara terpadu didalam sebuah bahan semikonduktor yang dimaksudkan untuk menghasilkan fungsi elektronik.</a:t>
            </a:r>
          </a:p>
        </p:txBody>
      </p:sp>
      <p:pic>
        <p:nvPicPr>
          <p:cNvPr id="16388" name="Picture 2" descr="http://a.tgcdn.net/images/products/zoom/f406_integrated_circuit_hairbrush.jpg">
            <a:extLst>
              <a:ext uri="{FF2B5EF4-FFF2-40B4-BE49-F238E27FC236}">
                <a16:creationId xmlns:a16="http://schemas.microsoft.com/office/drawing/2014/main" id="{492765A5-6B5F-48E5-80C7-7F3A070C0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13" y="4351338"/>
            <a:ext cx="24606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upload.wikimedia.org/wikipedia/commons/8/80/Three_IC_circuit_chips.JPG">
            <a:extLst>
              <a:ext uri="{FF2B5EF4-FFF2-40B4-BE49-F238E27FC236}">
                <a16:creationId xmlns:a16="http://schemas.microsoft.com/office/drawing/2014/main" id="{093EB383-8914-46C4-8B58-316A436FB2B3}"/>
              </a:ext>
            </a:extLst>
          </p:cNvPr>
          <p:cNvPicPr>
            <a:picLocks noChangeAspect="1" noChangeArrowheads="1"/>
          </p:cNvPicPr>
          <p:nvPr/>
        </p:nvPicPr>
        <p:blipFill>
          <a:blip r:embed="rId3" cstate="print"/>
          <a:srcRect/>
          <a:stretch>
            <a:fillRect/>
          </a:stretch>
        </p:blipFill>
        <p:spPr bwMode="auto">
          <a:xfrm>
            <a:off x="6486819" y="3942458"/>
            <a:ext cx="2784180" cy="2262147"/>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FCC6A-F7C2-4283-A8A0-68AD84F37661}"/>
              </a:ext>
            </a:extLst>
          </p:cNvPr>
          <p:cNvSpPr>
            <a:spLocks noGrp="1"/>
          </p:cNvSpPr>
          <p:nvPr>
            <p:ph type="title"/>
          </p:nvPr>
        </p:nvSpPr>
        <p:spPr/>
        <p:txBody>
          <a:bodyPr rtlCol="0">
            <a:normAutofit/>
          </a:bodyPr>
          <a:lstStyle/>
          <a:p>
            <a:pPr eaLnBrk="1" fontAlgn="auto" hangingPunct="1">
              <a:spcAft>
                <a:spcPts val="0"/>
              </a:spcAft>
              <a:defRPr/>
            </a:pPr>
            <a:r>
              <a:rPr lang="id-ID" dirty="0">
                <a:ln w="0"/>
                <a:solidFill>
                  <a:schemeClr val="accent1"/>
                </a:solidFill>
                <a:effectLst>
                  <a:outerShdw blurRad="38100" dist="25400" dir="5400000" algn="ctr" rotWithShape="0">
                    <a:srgbClr val="6E747A">
                      <a:alpha val="43000"/>
                    </a:srgbClr>
                  </a:outerShdw>
                </a:effectLst>
              </a:rPr>
              <a:t>Desain Tata Letak Sirkuit Terpadu</a:t>
            </a:r>
          </a:p>
        </p:txBody>
      </p:sp>
      <p:sp>
        <p:nvSpPr>
          <p:cNvPr id="3" name="Content Placeholder 2">
            <a:extLst>
              <a:ext uri="{FF2B5EF4-FFF2-40B4-BE49-F238E27FC236}">
                <a16:creationId xmlns:a16="http://schemas.microsoft.com/office/drawing/2014/main" id="{52DBB5FB-9E30-4DA7-BA24-CD68C7068982}"/>
              </a:ext>
            </a:extLst>
          </p:cNvPr>
          <p:cNvSpPr>
            <a:spLocks noGrp="1"/>
          </p:cNvSpPr>
          <p:nvPr>
            <p:ph idx="1"/>
          </p:nvPr>
        </p:nvSpPr>
        <p:spPr>
          <a:xfrm>
            <a:off x="838200" y="1479550"/>
            <a:ext cx="10515600" cy="2903538"/>
          </a:xfrm>
        </p:spPr>
        <p:txBody>
          <a:bodyPr rtlCol="0">
            <a:normAutofit/>
          </a:bodyPr>
          <a:lstStyle/>
          <a:p>
            <a:pPr marL="514350" indent="-514350" algn="just" eaLnBrk="1" fontAlgn="auto" hangingPunct="1">
              <a:spcAft>
                <a:spcPts val="0"/>
              </a:spcAft>
              <a:buFont typeface="+mj-lt"/>
              <a:buAutoNum type="arabicPeriod" startAt="2"/>
              <a:defRPr/>
            </a:pPr>
            <a:r>
              <a:rPr lang="id-ID" dirty="0"/>
              <a:t>Desain Tata Letak adalah kreasi berupa rancangan peletakan tiga dimensi dari berbagai elemen, sekurang-kurangnya satu dari elemen tersebut adalah elemen aktif, serta sebagian atau semua </a:t>
            </a:r>
            <a:r>
              <a:rPr lang="id-ID" dirty="0">
                <a:solidFill>
                  <a:schemeClr val="accent4"/>
                </a:solidFill>
              </a:rPr>
              <a:t>interkoneksi dalam suatu Sirkuit Terpadu</a:t>
            </a:r>
            <a:r>
              <a:rPr lang="id-ID" dirty="0"/>
              <a:t> dan peletakan tiga dimensi tersebut dimaksudkan untuk untuk persiapan pembuatan Sirkuit Terpadu</a:t>
            </a:r>
          </a:p>
          <a:p>
            <a:pPr marL="514350" indent="-514350" algn="just" eaLnBrk="1" fontAlgn="auto" hangingPunct="1">
              <a:spcAft>
                <a:spcPts val="0"/>
              </a:spcAft>
              <a:buFont typeface="+mj-lt"/>
              <a:buAutoNum type="arabicPeriod" startAt="2"/>
              <a:defRPr/>
            </a:pPr>
            <a:r>
              <a:rPr lang="id-ID" dirty="0"/>
              <a:t>Hak Desain Tata Letak Sirkuit Terpadu adalah hak eksklusif yang diberikan oleh negara kepada pendesain atas hasil kreasinya, untuk selama kurun waktu tertentu melaksanakan sendiri, atau memberikan persetujuannya kepada pihak lain untuk melaksanakan hak tersebut</a:t>
            </a:r>
          </a:p>
        </p:txBody>
      </p:sp>
      <p:pic>
        <p:nvPicPr>
          <p:cNvPr id="6" name="Picture 5">
            <a:extLst>
              <a:ext uri="{FF2B5EF4-FFF2-40B4-BE49-F238E27FC236}">
                <a16:creationId xmlns:a16="http://schemas.microsoft.com/office/drawing/2014/main" id="{AB6AEDDD-E74E-4562-8598-60D2EF4DEA38}"/>
              </a:ext>
            </a:extLst>
          </p:cNvPr>
          <p:cNvPicPr>
            <a:picLocks noChangeAspect="1"/>
          </p:cNvPicPr>
          <p:nvPr/>
        </p:nvPicPr>
        <p:blipFill>
          <a:blip r:embed="rId2" cstate="print"/>
          <a:stretch>
            <a:fillRect/>
          </a:stretch>
        </p:blipFill>
        <p:spPr>
          <a:xfrm>
            <a:off x="4310741" y="4710056"/>
            <a:ext cx="2591879" cy="1830181"/>
          </a:xfrm>
          <a:prstGeom prst="rect">
            <a:avLst/>
          </a:prstGeom>
          <a:ln>
            <a:noFill/>
          </a:ln>
          <a:effectLst>
            <a:softEdge rad="112500"/>
          </a:effectLst>
        </p:spPr>
      </p:pic>
      <p:pic>
        <p:nvPicPr>
          <p:cNvPr id="7" name="Picture 6">
            <a:extLst>
              <a:ext uri="{FF2B5EF4-FFF2-40B4-BE49-F238E27FC236}">
                <a16:creationId xmlns:a16="http://schemas.microsoft.com/office/drawing/2014/main" id="{3D15B016-0185-42DF-AE9C-33C0E435F49B}"/>
              </a:ext>
            </a:extLst>
          </p:cNvPr>
          <p:cNvPicPr>
            <a:picLocks noChangeAspect="1"/>
          </p:cNvPicPr>
          <p:nvPr/>
        </p:nvPicPr>
        <p:blipFill>
          <a:blip r:embed="rId3" cstate="print"/>
          <a:stretch>
            <a:fillRect/>
          </a:stretch>
        </p:blipFill>
        <p:spPr>
          <a:xfrm>
            <a:off x="1565457" y="4708311"/>
            <a:ext cx="2442568" cy="1831926"/>
          </a:xfrm>
          <a:prstGeom prst="rect">
            <a:avLst/>
          </a:prstGeom>
          <a:ln>
            <a:noFill/>
          </a:ln>
          <a:effectLst>
            <a:softEdge rad="112500"/>
          </a:effectLst>
        </p:spPr>
      </p:pic>
      <p:pic>
        <p:nvPicPr>
          <p:cNvPr id="8" name="Picture 7">
            <a:extLst>
              <a:ext uri="{FF2B5EF4-FFF2-40B4-BE49-F238E27FC236}">
                <a16:creationId xmlns:a16="http://schemas.microsoft.com/office/drawing/2014/main" id="{A6FDBE1D-BB62-4019-BE2D-5C4D9418E8F6}"/>
              </a:ext>
            </a:extLst>
          </p:cNvPr>
          <p:cNvPicPr>
            <a:picLocks noChangeAspect="1"/>
          </p:cNvPicPr>
          <p:nvPr/>
        </p:nvPicPr>
        <p:blipFill>
          <a:blip r:embed="rId4"/>
          <a:stretch>
            <a:fillRect/>
          </a:stretch>
        </p:blipFill>
        <p:spPr>
          <a:xfrm>
            <a:off x="7205336" y="4708311"/>
            <a:ext cx="2617038" cy="1831926"/>
          </a:xfrm>
          <a:prstGeom prst="rect">
            <a:avLst/>
          </a:prstGeom>
          <a:ln>
            <a:noFill/>
          </a:ln>
          <a:effectLst>
            <a:softEdge rad="112500"/>
          </a:effectLst>
        </p:spPr>
      </p:pic>
      <p:sp>
        <p:nvSpPr>
          <p:cNvPr id="17415" name="TextBox 8">
            <a:extLst>
              <a:ext uri="{FF2B5EF4-FFF2-40B4-BE49-F238E27FC236}">
                <a16:creationId xmlns:a16="http://schemas.microsoft.com/office/drawing/2014/main" id="{31F39FF2-7A44-426F-A759-5655D1A3C171}"/>
              </a:ext>
            </a:extLst>
          </p:cNvPr>
          <p:cNvSpPr txBox="1">
            <a:spLocks noChangeArrowheads="1"/>
          </p:cNvSpPr>
          <p:nvPr/>
        </p:nvSpPr>
        <p:spPr bwMode="auto">
          <a:xfrm>
            <a:off x="5094288" y="4151313"/>
            <a:ext cx="1263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Contoh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B8DA2-C633-4B23-A76C-4792CB11C3CF}"/>
              </a:ext>
            </a:extLst>
          </p:cNvPr>
          <p:cNvSpPr>
            <a:spLocks noGrp="1"/>
          </p:cNvSpPr>
          <p:nvPr>
            <p:ph type="title"/>
          </p:nvPr>
        </p:nvSpPr>
        <p:spPr/>
        <p:txBody>
          <a:bodyPr rtlCol="0">
            <a:normAutofit/>
          </a:bodyPr>
          <a:lstStyle/>
          <a:p>
            <a:pPr eaLnBrk="1" fontAlgn="auto" hangingPunct="1">
              <a:spcAft>
                <a:spcPts val="0"/>
              </a:spcAft>
              <a:defRPr/>
            </a:pPr>
            <a:r>
              <a:rPr lang="id-ID" dirty="0">
                <a:ln w="0"/>
                <a:solidFill>
                  <a:schemeClr val="accent1"/>
                </a:solidFill>
                <a:effectLst>
                  <a:outerShdw blurRad="38100" dist="25400" dir="5400000" algn="ctr" rotWithShape="0">
                    <a:srgbClr val="6E747A">
                      <a:alpha val="43000"/>
                    </a:srgbClr>
                  </a:outerShdw>
                </a:effectLst>
              </a:rPr>
              <a:t>Rahasia Dagang</a:t>
            </a:r>
          </a:p>
        </p:txBody>
      </p:sp>
      <p:sp>
        <p:nvSpPr>
          <p:cNvPr id="3" name="Content Placeholder 2">
            <a:extLst>
              <a:ext uri="{FF2B5EF4-FFF2-40B4-BE49-F238E27FC236}">
                <a16:creationId xmlns:a16="http://schemas.microsoft.com/office/drawing/2014/main" id="{311D1C38-F715-4B34-89EB-E858ABF91457}"/>
              </a:ext>
            </a:extLst>
          </p:cNvPr>
          <p:cNvSpPr>
            <a:spLocks noGrp="1"/>
          </p:cNvSpPr>
          <p:nvPr>
            <p:ph idx="1"/>
          </p:nvPr>
        </p:nvSpPr>
        <p:spPr>
          <a:xfrm>
            <a:off x="838200" y="1479550"/>
            <a:ext cx="10515600" cy="1292225"/>
          </a:xfrm>
        </p:spPr>
        <p:txBody>
          <a:bodyPr rtlCol="0">
            <a:normAutofit/>
          </a:bodyPr>
          <a:lstStyle/>
          <a:p>
            <a:pPr marL="0" indent="0" algn="just" eaLnBrk="1" fontAlgn="auto" hangingPunct="1">
              <a:spcAft>
                <a:spcPts val="0"/>
              </a:spcAft>
              <a:buFont typeface="Arial" panose="020B0604020202020204" pitchFamily="34" charset="0"/>
              <a:buNone/>
              <a:defRPr/>
            </a:pPr>
            <a:r>
              <a:rPr lang="id-ID" dirty="0"/>
              <a:t>Adalah informasi yang tidak diketahui oleh umum di bidang teknologi dan/atau bisnis, mempunyai nilai ekonomis karena </a:t>
            </a:r>
            <a:r>
              <a:rPr lang="id-ID" dirty="0">
                <a:solidFill>
                  <a:schemeClr val="accent4"/>
                </a:solidFill>
              </a:rPr>
              <a:t>berguna dalam kegiatan usaha, dan dijaga kerahasiaannya</a:t>
            </a:r>
            <a:r>
              <a:rPr lang="id-ID" dirty="0"/>
              <a:t> oleh pemilik Rahasia Dagang</a:t>
            </a:r>
          </a:p>
        </p:txBody>
      </p:sp>
      <p:sp>
        <p:nvSpPr>
          <p:cNvPr id="18436" name="TextBox 8">
            <a:extLst>
              <a:ext uri="{FF2B5EF4-FFF2-40B4-BE49-F238E27FC236}">
                <a16:creationId xmlns:a16="http://schemas.microsoft.com/office/drawing/2014/main" id="{30C6B2F7-4683-438E-A87A-7D445A359D62}"/>
              </a:ext>
            </a:extLst>
          </p:cNvPr>
          <p:cNvSpPr txBox="1">
            <a:spLocks noChangeArrowheads="1"/>
          </p:cNvSpPr>
          <p:nvPr/>
        </p:nvSpPr>
        <p:spPr bwMode="auto">
          <a:xfrm>
            <a:off x="5051425" y="2805113"/>
            <a:ext cx="1263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Contoh :</a:t>
            </a:r>
          </a:p>
        </p:txBody>
      </p:sp>
      <p:pic>
        <p:nvPicPr>
          <p:cNvPr id="18437" name="Picture 2" descr="http://dhftns.com/wp-content/uploads/2014/09/ingredients.jpg">
            <a:extLst>
              <a:ext uri="{FF2B5EF4-FFF2-40B4-BE49-F238E27FC236}">
                <a16:creationId xmlns:a16="http://schemas.microsoft.com/office/drawing/2014/main" id="{613A45B5-2318-47F4-B656-6CE578FC3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702050"/>
            <a:ext cx="313213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3">
            <a:extLst>
              <a:ext uri="{FF2B5EF4-FFF2-40B4-BE49-F238E27FC236}">
                <a16:creationId xmlns:a16="http://schemas.microsoft.com/office/drawing/2014/main" id="{441FF942-464D-47F3-A079-86CAAAD33466}"/>
              </a:ext>
            </a:extLst>
          </p:cNvPr>
          <p:cNvSpPr txBox="1">
            <a:spLocks noChangeArrowheads="1"/>
          </p:cNvSpPr>
          <p:nvPr/>
        </p:nvSpPr>
        <p:spPr bwMode="auto">
          <a:xfrm>
            <a:off x="1157288" y="3265488"/>
            <a:ext cx="2495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Bumbu-bumbu Masakan</a:t>
            </a:r>
          </a:p>
        </p:txBody>
      </p:sp>
      <p:pic>
        <p:nvPicPr>
          <p:cNvPr id="18439" name="Picture 4" descr="http://4.bp.blogspot.com/-Wvmk_7NCL8Y/UXB_z1_pzjI/AAAAAAAACCM/URohLeYO9BY/s1600/tempe.jpg">
            <a:extLst>
              <a:ext uri="{FF2B5EF4-FFF2-40B4-BE49-F238E27FC236}">
                <a16:creationId xmlns:a16="http://schemas.microsoft.com/office/drawing/2014/main" id="{DFFEE34E-15D4-44C7-98F5-E9496B70A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25" y="3635375"/>
            <a:ext cx="266065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10">
            <a:extLst>
              <a:ext uri="{FF2B5EF4-FFF2-40B4-BE49-F238E27FC236}">
                <a16:creationId xmlns:a16="http://schemas.microsoft.com/office/drawing/2014/main" id="{DCAB3861-22B4-462B-B4C6-C271CD64D521}"/>
              </a:ext>
            </a:extLst>
          </p:cNvPr>
          <p:cNvSpPr txBox="1">
            <a:spLocks noChangeArrowheads="1"/>
          </p:cNvSpPr>
          <p:nvPr/>
        </p:nvSpPr>
        <p:spPr bwMode="auto">
          <a:xfrm>
            <a:off x="4722813" y="3265488"/>
            <a:ext cx="192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Proses Pembuatan</a:t>
            </a:r>
          </a:p>
        </p:txBody>
      </p:sp>
      <p:pic>
        <p:nvPicPr>
          <p:cNvPr id="18441" name="Picture 6" descr="http://www.tutor2u.net/business/gcse/distributionchannel1.gif">
            <a:extLst>
              <a:ext uri="{FF2B5EF4-FFF2-40B4-BE49-F238E27FC236}">
                <a16:creationId xmlns:a16="http://schemas.microsoft.com/office/drawing/2014/main" id="{D4C8C468-6603-4C3D-98AC-30E156AB08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013" y="3860800"/>
            <a:ext cx="43561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Box 12">
            <a:extLst>
              <a:ext uri="{FF2B5EF4-FFF2-40B4-BE49-F238E27FC236}">
                <a16:creationId xmlns:a16="http://schemas.microsoft.com/office/drawing/2014/main" id="{D3259D94-985C-4326-8418-FB7EF0BFEDDD}"/>
              </a:ext>
            </a:extLst>
          </p:cNvPr>
          <p:cNvSpPr txBox="1">
            <a:spLocks noChangeArrowheads="1"/>
          </p:cNvSpPr>
          <p:nvPr/>
        </p:nvSpPr>
        <p:spPr bwMode="auto">
          <a:xfrm>
            <a:off x="8435975" y="3332163"/>
            <a:ext cx="1906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Metode Penjualan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8DD113-0976-4893-A4CC-14433E4D7A7A}"/>
              </a:ext>
            </a:extLst>
          </p:cNvPr>
          <p:cNvSpPr>
            <a:spLocks noGrp="1"/>
          </p:cNvSpPr>
          <p:nvPr>
            <p:ph type="title"/>
          </p:nvPr>
        </p:nvSpPr>
        <p:spPr>
          <a:xfrm>
            <a:off x="433019" y="1939333"/>
            <a:ext cx="11029616" cy="988332"/>
          </a:xfrm>
        </p:spPr>
        <p:txBody>
          <a:bodyPr>
            <a:noAutofit/>
          </a:bodyPr>
          <a:lstStyle/>
          <a:p>
            <a:r>
              <a:rPr lang="en-US" sz="3600" dirty="0"/>
              <a:t>SEBERAPA PENTINGKAH PERLINDUNGAN ATAS HAK KEKAYAAN INTELEKTUAL?</a:t>
            </a:r>
            <a:endParaRPr lang="en-ID" sz="3600" dirty="0"/>
          </a:p>
        </p:txBody>
      </p:sp>
      <p:pic>
        <p:nvPicPr>
          <p:cNvPr id="6" name="Picture 5">
            <a:extLst>
              <a:ext uri="{FF2B5EF4-FFF2-40B4-BE49-F238E27FC236}">
                <a16:creationId xmlns:a16="http://schemas.microsoft.com/office/drawing/2014/main" id="{52860779-6428-4E67-A0E0-6A8E768E2D8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29475" y="2501828"/>
            <a:ext cx="3048000" cy="4064000"/>
          </a:xfrm>
          <a:prstGeom prst="rect">
            <a:avLst/>
          </a:prstGeom>
        </p:spPr>
      </p:pic>
    </p:spTree>
    <p:extLst>
      <p:ext uri="{BB962C8B-B14F-4D97-AF65-F5344CB8AC3E}">
        <p14:creationId xmlns:p14="http://schemas.microsoft.com/office/powerpoint/2010/main" val="79215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BA65-0D1D-4507-8FF2-C8C1BFA989C9}"/>
              </a:ext>
            </a:extLst>
          </p:cNvPr>
          <p:cNvSpPr>
            <a:spLocks noGrp="1"/>
          </p:cNvSpPr>
          <p:nvPr>
            <p:ph type="title"/>
          </p:nvPr>
        </p:nvSpPr>
        <p:spPr/>
        <p:txBody>
          <a:bodyPr rtlCol="0">
            <a:normAutofit/>
          </a:bodyPr>
          <a:lstStyle/>
          <a:p>
            <a:pPr eaLnBrk="1" fontAlgn="auto" hangingPunct="1">
              <a:spcAft>
                <a:spcPts val="0"/>
              </a:spcAft>
              <a:defRPr/>
            </a:pPr>
            <a:r>
              <a:rPr lang="id-ID" dirty="0">
                <a:ln w="0"/>
                <a:solidFill>
                  <a:schemeClr val="accent1"/>
                </a:solidFill>
                <a:effectLst>
                  <a:outerShdw blurRad="38100" dist="25400" dir="5400000" algn="ctr" rotWithShape="0">
                    <a:srgbClr val="6E747A">
                      <a:alpha val="43000"/>
                    </a:srgbClr>
                  </a:outerShdw>
                </a:effectLst>
              </a:rPr>
              <a:t>Indikasi Geografis</a:t>
            </a:r>
          </a:p>
        </p:txBody>
      </p:sp>
      <p:sp>
        <p:nvSpPr>
          <p:cNvPr id="3" name="Content Placeholder 2">
            <a:extLst>
              <a:ext uri="{FF2B5EF4-FFF2-40B4-BE49-F238E27FC236}">
                <a16:creationId xmlns:a16="http://schemas.microsoft.com/office/drawing/2014/main" id="{327BB4F7-F4C5-4316-8645-5C009F42994E}"/>
              </a:ext>
            </a:extLst>
          </p:cNvPr>
          <p:cNvSpPr>
            <a:spLocks noGrp="1"/>
          </p:cNvSpPr>
          <p:nvPr>
            <p:ph idx="1"/>
          </p:nvPr>
        </p:nvSpPr>
        <p:spPr>
          <a:xfrm>
            <a:off x="838200" y="1479550"/>
            <a:ext cx="10515600" cy="1585913"/>
          </a:xfrm>
        </p:spPr>
        <p:txBody>
          <a:bodyPr rtlCol="0">
            <a:normAutofit/>
          </a:bodyPr>
          <a:lstStyle/>
          <a:p>
            <a:pPr marL="0" indent="0" algn="just" eaLnBrk="1" fontAlgn="auto" hangingPunct="1">
              <a:spcAft>
                <a:spcPts val="0"/>
              </a:spcAft>
              <a:buFont typeface="Arial" panose="020B0604020202020204" pitchFamily="34" charset="0"/>
              <a:buNone/>
              <a:defRPr/>
            </a:pPr>
            <a:r>
              <a:rPr lang="id-ID" dirty="0"/>
              <a:t>Adalah suatu tanda yang </a:t>
            </a:r>
            <a:r>
              <a:rPr lang="id-ID" dirty="0">
                <a:solidFill>
                  <a:schemeClr val="accent4"/>
                </a:solidFill>
              </a:rPr>
              <a:t>menunjukkan daerah asal suatu barang</a:t>
            </a:r>
            <a:r>
              <a:rPr lang="id-ID" dirty="0"/>
              <a:t>, yang karena faktor lingkungan geografis termasuk faktor alam, faktor manusia, atau kombinasi dari kedua faktor tersebut, memberikan ciri dan kualitas tertentu pada barang yang dihasilkan.</a:t>
            </a:r>
          </a:p>
        </p:txBody>
      </p:sp>
      <p:sp>
        <p:nvSpPr>
          <p:cNvPr id="19460" name="TextBox 8">
            <a:extLst>
              <a:ext uri="{FF2B5EF4-FFF2-40B4-BE49-F238E27FC236}">
                <a16:creationId xmlns:a16="http://schemas.microsoft.com/office/drawing/2014/main" id="{37133479-5560-4D3E-AB73-292657DBBFD5}"/>
              </a:ext>
            </a:extLst>
          </p:cNvPr>
          <p:cNvSpPr txBox="1">
            <a:spLocks noChangeArrowheads="1"/>
          </p:cNvSpPr>
          <p:nvPr/>
        </p:nvSpPr>
        <p:spPr bwMode="auto">
          <a:xfrm>
            <a:off x="5108575" y="3065463"/>
            <a:ext cx="1263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Contoh :</a:t>
            </a:r>
          </a:p>
        </p:txBody>
      </p:sp>
      <p:pic>
        <p:nvPicPr>
          <p:cNvPr id="19461" name="Picture 2" descr="http://pphp.pertanian.go.id/ckfinder/userfiles/images/kopi%20preanger.png">
            <a:extLst>
              <a:ext uri="{FF2B5EF4-FFF2-40B4-BE49-F238E27FC236}">
                <a16:creationId xmlns:a16="http://schemas.microsoft.com/office/drawing/2014/main" id="{AAD83567-9F4D-4C44-9079-073481DF9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188" y="3914775"/>
            <a:ext cx="2128837"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 descr="http://www.goedangoleholeh.com/upload/bandeng%20asap%20sidoarjo%20KS_20130514094721.jpg">
            <a:extLst>
              <a:ext uri="{FF2B5EF4-FFF2-40B4-BE49-F238E27FC236}">
                <a16:creationId xmlns:a16="http://schemas.microsoft.com/office/drawing/2014/main" id="{A12DDDAF-17B6-4E9C-B9E1-D2D4D1F10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2325" y="4141788"/>
            <a:ext cx="235585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descr="http://pphp.pertanian.go.id/ckfinder/userfiles/images/gula%20kelapa%20yogya.PNG">
            <a:extLst>
              <a:ext uri="{FF2B5EF4-FFF2-40B4-BE49-F238E27FC236}">
                <a16:creationId xmlns:a16="http://schemas.microsoft.com/office/drawing/2014/main" id="{48DD4F3C-008A-47CA-92EE-1257AB305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3914775"/>
            <a:ext cx="1935163"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http://hokijatijepara.com/imgupl/_sofathailan.28jt.jpg">
            <a:extLst>
              <a:ext uri="{FF2B5EF4-FFF2-40B4-BE49-F238E27FC236}">
                <a16:creationId xmlns:a16="http://schemas.microsoft.com/office/drawing/2014/main" id="{6E4E296E-EF5B-468B-9E9F-87AF8757B6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250" y="4179888"/>
            <a:ext cx="355123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12">
            <a:extLst>
              <a:ext uri="{FF2B5EF4-FFF2-40B4-BE49-F238E27FC236}">
                <a16:creationId xmlns:a16="http://schemas.microsoft.com/office/drawing/2014/main" id="{5CC2F1CA-96A7-4CB8-BB04-F09D5C3C359E}"/>
              </a:ext>
            </a:extLst>
          </p:cNvPr>
          <p:cNvSpPr txBox="1">
            <a:spLocks noChangeArrowheads="1"/>
          </p:cNvSpPr>
          <p:nvPr/>
        </p:nvSpPr>
        <p:spPr bwMode="auto">
          <a:xfrm>
            <a:off x="8929688" y="3914775"/>
            <a:ext cx="1922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Mebel Ukir Jepara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A91CA2-4121-4661-A8DC-76BEEBA21585}"/>
              </a:ext>
            </a:extLst>
          </p:cNvPr>
          <p:cNvSpPr>
            <a:spLocks noGrp="1"/>
          </p:cNvSpPr>
          <p:nvPr>
            <p:ph type="title"/>
          </p:nvPr>
        </p:nvSpPr>
        <p:spPr/>
        <p:txBody>
          <a:bodyPr/>
          <a:lstStyle/>
          <a:p>
            <a:r>
              <a:rPr lang="en-US" dirty="0"/>
              <a:t>CONTOH SERTIFIKAT HKI</a:t>
            </a:r>
            <a:endParaRPr lang="en-ID" dirty="0"/>
          </a:p>
        </p:txBody>
      </p:sp>
      <p:pic>
        <p:nvPicPr>
          <p:cNvPr id="5" name="Picture 4">
            <a:extLst>
              <a:ext uri="{FF2B5EF4-FFF2-40B4-BE49-F238E27FC236}">
                <a16:creationId xmlns:a16="http://schemas.microsoft.com/office/drawing/2014/main" id="{73E5E1EC-282B-4B00-A49D-8324ECC2D6EF}"/>
              </a:ext>
            </a:extLst>
          </p:cNvPr>
          <p:cNvPicPr>
            <a:picLocks noChangeAspect="1"/>
          </p:cNvPicPr>
          <p:nvPr/>
        </p:nvPicPr>
        <p:blipFill>
          <a:blip r:embed="rId2"/>
          <a:stretch>
            <a:fillRect/>
          </a:stretch>
        </p:blipFill>
        <p:spPr>
          <a:xfrm>
            <a:off x="1924050" y="1837013"/>
            <a:ext cx="3339223" cy="4291329"/>
          </a:xfrm>
          <a:prstGeom prst="rect">
            <a:avLst/>
          </a:prstGeom>
        </p:spPr>
      </p:pic>
      <p:pic>
        <p:nvPicPr>
          <p:cNvPr id="7" name="Picture 6">
            <a:extLst>
              <a:ext uri="{FF2B5EF4-FFF2-40B4-BE49-F238E27FC236}">
                <a16:creationId xmlns:a16="http://schemas.microsoft.com/office/drawing/2014/main" id="{A145CBA6-DEF4-43E2-9CFC-FDFAC006D431}"/>
              </a:ext>
            </a:extLst>
          </p:cNvPr>
          <p:cNvPicPr>
            <a:picLocks noChangeAspect="1"/>
          </p:cNvPicPr>
          <p:nvPr/>
        </p:nvPicPr>
        <p:blipFill>
          <a:blip r:embed="rId3"/>
          <a:stretch>
            <a:fillRect/>
          </a:stretch>
        </p:blipFill>
        <p:spPr>
          <a:xfrm>
            <a:off x="6090702" y="1929660"/>
            <a:ext cx="3339223" cy="4480664"/>
          </a:xfrm>
          <a:prstGeom prst="rect">
            <a:avLst/>
          </a:prstGeom>
        </p:spPr>
      </p:pic>
      <p:pic>
        <p:nvPicPr>
          <p:cNvPr id="9" name="Graphic 8" descr="Single gear">
            <a:extLst>
              <a:ext uri="{FF2B5EF4-FFF2-40B4-BE49-F238E27FC236}">
                <a16:creationId xmlns:a16="http://schemas.microsoft.com/office/drawing/2014/main" id="{1F360607-61A7-41B1-BDE6-D87BCB6B6F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0975" y="4943475"/>
            <a:ext cx="533400" cy="533400"/>
          </a:xfrm>
          <a:prstGeom prst="rect">
            <a:avLst/>
          </a:prstGeom>
        </p:spPr>
      </p:pic>
    </p:spTree>
    <p:extLst>
      <p:ext uri="{BB962C8B-B14F-4D97-AF65-F5344CB8AC3E}">
        <p14:creationId xmlns:p14="http://schemas.microsoft.com/office/powerpoint/2010/main" val="567024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D553-C55B-4D75-A980-1FB06B44F212}"/>
              </a:ext>
            </a:extLst>
          </p:cNvPr>
          <p:cNvSpPr>
            <a:spLocks noGrp="1"/>
          </p:cNvSpPr>
          <p:nvPr>
            <p:ph type="title"/>
          </p:nvPr>
        </p:nvSpPr>
        <p:spPr>
          <a:xfrm>
            <a:off x="838200" y="365125"/>
            <a:ext cx="10515600" cy="603063"/>
          </a:xfrm>
        </p:spPr>
        <p:txBody>
          <a:bodyPr rtlCol="0">
            <a:normAutofit/>
            <a:scene3d>
              <a:camera prst="orthographicFront"/>
              <a:lightRig rig="soft" dir="t">
                <a:rot lat="0" lon="0" rev="15600000"/>
              </a:lightRig>
            </a:scene3d>
            <a:sp3d extrusionH="57150" prstMaterial="softEdge">
              <a:bevelT w="25400" h="38100"/>
            </a:sp3d>
          </a:bodyPr>
          <a:lstStyle/>
          <a:p>
            <a:pPr eaLnBrk="1" fontAlgn="auto" hangingPunct="1">
              <a:spcAft>
                <a:spcPts val="0"/>
              </a:spcAft>
              <a:defRPr/>
            </a:pPr>
            <a:r>
              <a:rPr lang="id-ID" b="1" dirty="0">
                <a:ln/>
                <a:solidFill>
                  <a:schemeClr val="accent4"/>
                </a:solidFill>
              </a:rPr>
              <a:t>Jangka Waktu Sertifikat HKI</a:t>
            </a:r>
          </a:p>
        </p:txBody>
      </p:sp>
      <p:sp>
        <p:nvSpPr>
          <p:cNvPr id="3" name="TextBox 2">
            <a:extLst>
              <a:ext uri="{FF2B5EF4-FFF2-40B4-BE49-F238E27FC236}">
                <a16:creationId xmlns:a16="http://schemas.microsoft.com/office/drawing/2014/main" id="{2308EFB0-CEB9-42EE-83A4-B4FADB370776}"/>
              </a:ext>
            </a:extLst>
          </p:cNvPr>
          <p:cNvSpPr txBox="1"/>
          <p:nvPr/>
        </p:nvSpPr>
        <p:spPr>
          <a:xfrm>
            <a:off x="519113" y="1157288"/>
            <a:ext cx="11077575" cy="5016500"/>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HAK CIPTA</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Perlindungan Hak Cipta atas Ciptaan :</a:t>
            </a:r>
          </a:p>
          <a:p>
            <a:pPr marL="649288"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Karya Fotografi</a:t>
            </a:r>
          </a:p>
          <a:p>
            <a:pPr marL="649288"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Potret</a:t>
            </a:r>
          </a:p>
          <a:p>
            <a:pPr marL="649288"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Karya Sinematografi</a:t>
            </a:r>
          </a:p>
          <a:p>
            <a:pPr marL="649288"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Permainan Video</a:t>
            </a:r>
          </a:p>
          <a:p>
            <a:pPr marL="649288"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Program Komputer</a:t>
            </a:r>
          </a:p>
          <a:p>
            <a:pPr marL="649288"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Perwajahan Karya Tulis</a:t>
            </a:r>
          </a:p>
          <a:p>
            <a:pPr marL="649288"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Dll.. berlaku selama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50 (lima puluh) tahun</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 sejak diumumkan  </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2"/>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Perlindungan Hak Cipta atas Ciptaan berupa karya seni terapan berlaku selama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25 (dua puluh lima) tahun </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sejak pertama kali dilakukan Pengumuman</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2"/>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Hak Cipta atas ekspresi budaya tradisional yang </a:t>
            </a:r>
            <a:r>
              <a:rPr kumimoji="0" lang="id-ID"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Book" panose="020B0502020104020203"/>
                <a:ea typeface="+mn-ea"/>
                <a:cs typeface="+mn-cs"/>
              </a:rPr>
              <a:t>dipegang oleh negara</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 berlaku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tanpa batas waktu</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2"/>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Hak Cipta atas Ciptaan yang Penciptanya tidak diketahui yang dipegang oleh negara sebagaimana berlaku selama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50 (lima puluh) tahun</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 sejak Ciptaan tersebut pertama kali dilakukan pengumuman</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2"/>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Hak Cipta atas Ciptaan yang dilaksanakan oleh pihak yang melakukan Pengumuman berlaku selama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50 (lima puluh) tahun </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sejak Ciptaan tersebut pertama kali dilakukan pengumuman</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2"/>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Masa berlaku perlindungan Hak Cipta atas Ciptaan yang dilakukan Pengumuman bagian per bagian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dihitung sejak tanggal pengumuman bagian yang terakhir</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2"/>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Dalam menentukan masa berlaku perlindungan Hak Cipta atas Ciptaan yang terdiri atas 2 (dua) jilid atau lebih yang dilakukan Pengumuman secara berkala dan tidak bersamaan waktunya, setiap jilid Ciptaan dianggap sebagai Ciptaan tersendiri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0C2A0-34D4-4FC4-936F-3CD1663BAC93}"/>
              </a:ext>
            </a:extLst>
          </p:cNvPr>
          <p:cNvSpPr>
            <a:spLocks noGrp="1"/>
          </p:cNvSpPr>
          <p:nvPr>
            <p:ph type="title"/>
          </p:nvPr>
        </p:nvSpPr>
        <p:spPr>
          <a:xfrm>
            <a:off x="838200" y="365125"/>
            <a:ext cx="10515600" cy="603063"/>
          </a:xfrm>
        </p:spPr>
        <p:txBody>
          <a:bodyPr rtlCol="0">
            <a:normAutofit/>
            <a:scene3d>
              <a:camera prst="orthographicFront"/>
              <a:lightRig rig="soft" dir="t">
                <a:rot lat="0" lon="0" rev="15600000"/>
              </a:lightRig>
            </a:scene3d>
            <a:sp3d extrusionH="57150" prstMaterial="softEdge">
              <a:bevelT w="25400" h="38100"/>
            </a:sp3d>
          </a:bodyPr>
          <a:lstStyle/>
          <a:p>
            <a:pPr eaLnBrk="1" fontAlgn="auto" hangingPunct="1">
              <a:spcAft>
                <a:spcPts val="0"/>
              </a:spcAft>
              <a:defRPr/>
            </a:pPr>
            <a:r>
              <a:rPr lang="id-ID" b="1" dirty="0">
                <a:ln/>
                <a:solidFill>
                  <a:schemeClr val="accent4"/>
                </a:solidFill>
              </a:rPr>
              <a:t>Jangka Waktu Sertifikat HKI</a:t>
            </a:r>
          </a:p>
        </p:txBody>
      </p:sp>
      <p:sp>
        <p:nvSpPr>
          <p:cNvPr id="3" name="TextBox 2">
            <a:extLst>
              <a:ext uri="{FF2B5EF4-FFF2-40B4-BE49-F238E27FC236}">
                <a16:creationId xmlns:a16="http://schemas.microsoft.com/office/drawing/2014/main" id="{D6E0B709-1B31-45A0-B55C-B8C53E18E839}"/>
              </a:ext>
            </a:extLst>
          </p:cNvPr>
          <p:cNvSpPr txBox="1"/>
          <p:nvPr/>
        </p:nvSpPr>
        <p:spPr>
          <a:xfrm>
            <a:off x="490538" y="1504950"/>
            <a:ext cx="11077575" cy="1323975"/>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PATEN</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Perlindungan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Paten</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 diberikan jangka waktu selama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20 (dua puluh) tahun</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 terhitung sejak tanggal penerimaan dan jangka waktu itu tidak dapat diperpanjang</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Perlindungan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Paten sederhana </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diberikan untuk jangka waktu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10 (sepuluh) tahun </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terhitung sejak tanggal penerimaan dan jangka waktu itu tidak dapat diperpanjang </a:t>
            </a:r>
          </a:p>
        </p:txBody>
      </p:sp>
      <p:sp>
        <p:nvSpPr>
          <p:cNvPr id="4" name="TextBox 3">
            <a:extLst>
              <a:ext uri="{FF2B5EF4-FFF2-40B4-BE49-F238E27FC236}">
                <a16:creationId xmlns:a16="http://schemas.microsoft.com/office/drawing/2014/main" id="{04FCAEC8-6581-4488-AA4E-83F7C3662018}"/>
              </a:ext>
            </a:extLst>
          </p:cNvPr>
          <p:cNvSpPr txBox="1"/>
          <p:nvPr/>
        </p:nvSpPr>
        <p:spPr>
          <a:xfrm>
            <a:off x="528638" y="2959100"/>
            <a:ext cx="11077575" cy="1570038"/>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MEREK</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Merek terdaftar </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mendapat perlindungan hukum untuk jangka waktu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10 (sepuluh) tahun </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dan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dapat diperpanjang </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untuk jangka waktu yang sama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10 (sepuluh) tahun</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 Perlindungan Merek terdaftar selama 10 (sepuluh) tahun tersebut berlaku surut sejak tanggal penerimaan permohonan merek yang bersangkutan </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Permohonan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perpanjangan pendaftaran merek </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dapat diajukan secara tertulis oleh pemilik merek atau kuasanya dalam jangka waktu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12 (dua belas) bulan sebelum berakhirnya </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jangka waktu perlindungan bagi merek terdaftar tersebut </a:t>
            </a:r>
          </a:p>
        </p:txBody>
      </p:sp>
      <p:sp>
        <p:nvSpPr>
          <p:cNvPr id="5" name="TextBox 4">
            <a:extLst>
              <a:ext uri="{FF2B5EF4-FFF2-40B4-BE49-F238E27FC236}">
                <a16:creationId xmlns:a16="http://schemas.microsoft.com/office/drawing/2014/main" id="{26D89E8A-59CC-4542-89F5-D69888023CCA}"/>
              </a:ext>
            </a:extLst>
          </p:cNvPr>
          <p:cNvSpPr txBox="1"/>
          <p:nvPr/>
        </p:nvSpPr>
        <p:spPr>
          <a:xfrm>
            <a:off x="528638" y="4659313"/>
            <a:ext cx="11077575" cy="1323975"/>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DESAIN INDUSTRI</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Perlindungan terhadap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Hak Desain Industri </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diberikan untuk jangka waktu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10 (sepuluh) tahun </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terhitung sejak Tanggal Penerimaan</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Tanggal mulai berlakunya jangka waktu perlindungan sebagaimana dimaksud dicatat dalam Daftar Umum Desain Industri dan diumumkan dalam Berita Resmi Desain Industri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BF81-6E7A-4231-8E54-6922DC1FF79F}"/>
              </a:ext>
            </a:extLst>
          </p:cNvPr>
          <p:cNvSpPr>
            <a:spLocks noGrp="1"/>
          </p:cNvSpPr>
          <p:nvPr>
            <p:ph type="title"/>
          </p:nvPr>
        </p:nvSpPr>
        <p:spPr>
          <a:xfrm>
            <a:off x="838200" y="365125"/>
            <a:ext cx="10515600" cy="603063"/>
          </a:xfrm>
        </p:spPr>
        <p:txBody>
          <a:bodyPr rtlCol="0">
            <a:normAutofit/>
            <a:scene3d>
              <a:camera prst="orthographicFront"/>
              <a:lightRig rig="soft" dir="t">
                <a:rot lat="0" lon="0" rev="15600000"/>
              </a:lightRig>
            </a:scene3d>
            <a:sp3d extrusionH="57150" prstMaterial="softEdge">
              <a:bevelT w="25400" h="38100"/>
            </a:sp3d>
          </a:bodyPr>
          <a:lstStyle/>
          <a:p>
            <a:pPr eaLnBrk="1" fontAlgn="auto" hangingPunct="1">
              <a:spcAft>
                <a:spcPts val="0"/>
              </a:spcAft>
              <a:defRPr/>
            </a:pPr>
            <a:r>
              <a:rPr lang="id-ID" b="1" dirty="0">
                <a:ln/>
                <a:solidFill>
                  <a:schemeClr val="accent4"/>
                </a:solidFill>
              </a:rPr>
              <a:t>Jangka Waktu Sertifikat HKI</a:t>
            </a:r>
          </a:p>
        </p:txBody>
      </p:sp>
      <p:sp>
        <p:nvSpPr>
          <p:cNvPr id="3" name="TextBox 2">
            <a:extLst>
              <a:ext uri="{FF2B5EF4-FFF2-40B4-BE49-F238E27FC236}">
                <a16:creationId xmlns:a16="http://schemas.microsoft.com/office/drawing/2014/main" id="{EFFA858F-6A32-41CD-87FE-025E1FFDB032}"/>
              </a:ext>
            </a:extLst>
          </p:cNvPr>
          <p:cNvSpPr txBox="1"/>
          <p:nvPr/>
        </p:nvSpPr>
        <p:spPr>
          <a:xfrm>
            <a:off x="490538" y="1504950"/>
            <a:ext cx="11077575" cy="2062163"/>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DESAIN TATA LETAK SIRKUIT TERPADU</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Perlindungan terhadap Hak Desain Tata Letak Sirkuit Terpadu diberikan kepada Pemegang Hak Sejak pertama kali desain tersebut dieksploitasi secara komersial dimanapun, atau sejak Tanggal Penerimaan</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Dalam hal Desain Tata Letak Sirkuit Terpadu telah dieksploitasi secara komersial, Permohonan harus diajukan paling lama 2 (dua) tahun terhitung sejak tanggal pertama kali dieksploitasi</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Perlindungan sebagaimana dimaksud dalam ayat (1) diberikan selama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10 (sepuluh) tahun</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Tanggal mulai berlakunya jangka waktu perlindungan sebagaimana dimaksud dalam ayat (1) dicatat dalam Daftar Umum Desain Tata Letak Sirkuit Terpadu dan diumumkan dalam Berita Resmi Desain Tata Letak Sirkuit Terpadu</a:t>
            </a:r>
          </a:p>
        </p:txBody>
      </p:sp>
      <p:sp>
        <p:nvSpPr>
          <p:cNvPr id="6" name="TextBox 5">
            <a:extLst>
              <a:ext uri="{FF2B5EF4-FFF2-40B4-BE49-F238E27FC236}">
                <a16:creationId xmlns:a16="http://schemas.microsoft.com/office/drawing/2014/main" id="{67B35AAD-FA1A-4A0A-821C-D2C3626BE89B}"/>
              </a:ext>
            </a:extLst>
          </p:cNvPr>
          <p:cNvSpPr txBox="1"/>
          <p:nvPr/>
        </p:nvSpPr>
        <p:spPr>
          <a:xfrm>
            <a:off x="557213" y="3567113"/>
            <a:ext cx="11077575" cy="3046412"/>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INDIKASI GEOGRAFIS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Setiap pihak, termasuk Tim Ahli Indikasi-geografis dapat menyampaikan kepada Direktorat Jenderal hasil pengamatan bahwa karakteristik khas dan/atau kualitas yang menjadi dasar bagi diberikannya perlindungan atas indikasi-geografis telah tidak ada</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Dalam hal hasil pengamatan sebagaimana dimaksud pada ayat (1) bukan berasal dari Tim Ahli Indikasi-geografis, Direktorat Jenderal meneruskan hasil pengamatan tersebut kepada Tim Ahli Indikasi-geografis dalam waktu paling lama 30 (tiga puluh) hari terhitung sejak diterimanya hasil pengamatan tersebut</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Dalam waktu 6 (enam) bulan terhitung sejak diterimanya hasil pengamatan sebagaimana dimaksud pada ayat (2), Tim Ahli Indikasi-geografis melakukan pemeriksaan dan memberitahukan hasil keputusannya serta langkah-langkah yang harus dilakukan kepada Direktorat Jenderal</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Dalam waktu 30 (tiga puluh) hari terhitung sejak diterimanya hasil keputusan sebagaimana dimaksud pada ayat (3), Direktorat Jenderal mempertimbangkan hasil keputusan Tim Ahli Indikasi-geografis tersebut dan tindakan-tindakan yang harus dilakukan, termasuk untuk membatalkan indikasi-geografis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5C20-854A-421D-B512-51DFB9344BD0}"/>
              </a:ext>
            </a:extLst>
          </p:cNvPr>
          <p:cNvSpPr>
            <a:spLocks noGrp="1"/>
          </p:cNvSpPr>
          <p:nvPr>
            <p:ph type="title"/>
          </p:nvPr>
        </p:nvSpPr>
        <p:spPr>
          <a:xfrm>
            <a:off x="838200" y="365125"/>
            <a:ext cx="10515600" cy="603063"/>
          </a:xfrm>
        </p:spPr>
        <p:txBody>
          <a:bodyPr rtlCol="0">
            <a:normAutofit/>
            <a:scene3d>
              <a:camera prst="orthographicFront"/>
              <a:lightRig rig="soft" dir="t">
                <a:rot lat="0" lon="0" rev="15600000"/>
              </a:lightRig>
            </a:scene3d>
            <a:sp3d extrusionH="57150" prstMaterial="softEdge">
              <a:bevelT w="25400" h="38100"/>
            </a:sp3d>
          </a:bodyPr>
          <a:lstStyle/>
          <a:p>
            <a:pPr eaLnBrk="1" fontAlgn="auto" hangingPunct="1">
              <a:spcAft>
                <a:spcPts val="0"/>
              </a:spcAft>
              <a:defRPr/>
            </a:pPr>
            <a:r>
              <a:rPr lang="id-ID" b="1" dirty="0">
                <a:ln/>
                <a:solidFill>
                  <a:schemeClr val="accent4"/>
                </a:solidFill>
              </a:rPr>
              <a:t>Jangka Waktu Sertifikat HKI</a:t>
            </a:r>
          </a:p>
        </p:txBody>
      </p:sp>
      <p:sp>
        <p:nvSpPr>
          <p:cNvPr id="6" name="TextBox 5">
            <a:extLst>
              <a:ext uri="{FF2B5EF4-FFF2-40B4-BE49-F238E27FC236}">
                <a16:creationId xmlns:a16="http://schemas.microsoft.com/office/drawing/2014/main" id="{E0F94F76-9407-4771-9925-5B601AB5EA49}"/>
              </a:ext>
            </a:extLst>
          </p:cNvPr>
          <p:cNvSpPr txBox="1"/>
          <p:nvPr/>
        </p:nvSpPr>
        <p:spPr>
          <a:xfrm>
            <a:off x="557213" y="1157288"/>
            <a:ext cx="11077575" cy="2801937"/>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INDIKASI GEOGRAFIS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5"/>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Dalam hal Direktorat Jenderal memberikan keputusan pembatalan terhadap indikasi-geografis, Direktorat Jenderal memberitahukan secara tertulis kepada Pemohon atau Kuasanya dan kepada seluruh Pemakai indikasi-geografis sebagaimana dimaksud dalam Pasal 15 ayat (3), atau melalui Kuasanya dalam waktu paling lama 14 (empat belas) hari terhitung sejak diterimanya keputusan tersebut</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5"/>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Dalam waktu paling lama 30 (tiga puluh) hari terhitung sejak diputuskannya hasil pembatalan sebagaimana dimaksud pada ayat (5), Direktorat Jenderal mengumumkan keputusan tersebut dalam Berita Resmi Indikasi-geografis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5"/>
              <a:tabLst/>
              <a:defRPr/>
            </a:pP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Pengumuman sebagaimana dimaksud pada ayat (6) harus menyatakan pembatalan indikasi-geografis dan berakhirnya pemakaian indikasi-geografis oleh Para Pemakai indikasi-geografis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startAt="5"/>
              <a:tabLst/>
              <a:defRPr/>
            </a:pP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Keberatan</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 terhadap pembatalan indikasi-geografis sebagaimana dimaksud pada ayat (5) dapat diajukan kepada Pengadilan Niaga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paling lama 3 (tiga) bulan </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terhitung </a:t>
            </a:r>
            <a:r>
              <a:rPr kumimoji="0" lang="id-ID" sz="1600" b="1" i="0" u="none" strike="noStrike" kern="1200" cap="none" spc="0" normalizeH="0" baseline="0" noProof="0" dirty="0">
                <a:ln>
                  <a:noFill/>
                </a:ln>
                <a:solidFill>
                  <a:prstClr val="black"/>
                </a:solidFill>
                <a:effectLst/>
                <a:uLnTx/>
                <a:uFillTx/>
                <a:latin typeface="Franklin Gothic Book" panose="020B0502020104020203"/>
                <a:ea typeface="+mn-ea"/>
                <a:cs typeface="+mn-cs"/>
              </a:rPr>
              <a:t>sejak diterimanya keputusan pembatalan </a:t>
            </a:r>
            <a:r>
              <a:rPr kumimoji="0" lang="id-ID"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tersebut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CB08-9E8F-4CB0-A45F-0FB305B21687}"/>
              </a:ext>
            </a:extLst>
          </p:cNvPr>
          <p:cNvSpPr>
            <a:spLocks noGrp="1"/>
          </p:cNvSpPr>
          <p:nvPr>
            <p:ph type="title"/>
          </p:nvPr>
        </p:nvSpPr>
        <p:spPr/>
        <p:txBody>
          <a:bodyPr rtlCol="0">
            <a:normAutofit/>
          </a:bodyPr>
          <a:lstStyle/>
          <a:p>
            <a:pPr eaLnBrk="1" fontAlgn="auto" hangingPunct="1">
              <a:spcAft>
                <a:spcPts val="0"/>
              </a:spcAft>
              <a:defRPr/>
            </a:pPr>
            <a:r>
              <a:rPr lang="id-ID" b="1" dirty="0">
                <a:solidFill>
                  <a:schemeClr val="accent1"/>
                </a:solidFill>
                <a:effectLst>
                  <a:outerShdw blurRad="38100" dist="38100" dir="2700000" algn="tl">
                    <a:srgbClr val="000000">
                      <a:alpha val="43137"/>
                    </a:srgbClr>
                  </a:outerShdw>
                </a:effectLst>
              </a:rPr>
              <a:t>Penerapan HKI di Universitas</a:t>
            </a:r>
            <a:br>
              <a:rPr lang="id-ID" dirty="0"/>
            </a:br>
            <a:endParaRPr lang="id-ID" sz="2000" dirty="0"/>
          </a:p>
        </p:txBody>
      </p:sp>
      <p:sp>
        <p:nvSpPr>
          <p:cNvPr id="3" name="Content Placeholder 2">
            <a:extLst>
              <a:ext uri="{FF2B5EF4-FFF2-40B4-BE49-F238E27FC236}">
                <a16:creationId xmlns:a16="http://schemas.microsoft.com/office/drawing/2014/main" id="{435A9EDC-C760-4B23-951F-051CC82436AB}"/>
              </a:ext>
            </a:extLst>
          </p:cNvPr>
          <p:cNvSpPr>
            <a:spLocks noGrp="1"/>
          </p:cNvSpPr>
          <p:nvPr>
            <p:ph idx="1"/>
          </p:nvPr>
        </p:nvSpPr>
        <p:spPr/>
        <p:txBody>
          <a:bodyPr rtlCol="0">
            <a:noAutofit/>
          </a:bodyPr>
          <a:lstStyle/>
          <a:p>
            <a:pPr marL="0" indent="0" algn="just" eaLnBrk="1" fontAlgn="auto" hangingPunct="1">
              <a:spcAft>
                <a:spcPts val="0"/>
              </a:spcAft>
              <a:buFont typeface="Arial" panose="020B0604020202020204" pitchFamily="34" charset="0"/>
              <a:buNone/>
              <a:defRPr/>
            </a:pPr>
            <a:r>
              <a:rPr lang="id-ID" sz="2400" b="1" dirty="0"/>
              <a:t>Peran HKI bagi universitas :</a:t>
            </a:r>
          </a:p>
          <a:p>
            <a:pPr eaLnBrk="1" fontAlgn="auto" hangingPunct="1">
              <a:spcAft>
                <a:spcPts val="0"/>
              </a:spcAft>
              <a:defRPr/>
            </a:pPr>
            <a:r>
              <a:rPr lang="id-ID" sz="2400" dirty="0"/>
              <a:t>Sebagai Upaya dalam melakukan riset / penelitian lanjutan dari sebuah invensi yang sudah didaftarkan</a:t>
            </a:r>
          </a:p>
          <a:p>
            <a:pPr eaLnBrk="1" fontAlgn="auto" hangingPunct="1">
              <a:spcAft>
                <a:spcPts val="0"/>
              </a:spcAft>
              <a:defRPr/>
            </a:pPr>
            <a:r>
              <a:rPr lang="id-ID" sz="2400" dirty="0"/>
              <a:t>Merangsang pertumbuhan, progres dan sukses Universitas melalui kerjasama dengan industri, baik dari sisi pemanfaatan atau penelitian bersama (joint research)</a:t>
            </a:r>
          </a:p>
          <a:p>
            <a:pPr eaLnBrk="1" fontAlgn="auto" hangingPunct="1">
              <a:spcAft>
                <a:spcPts val="0"/>
              </a:spcAft>
              <a:defRPr/>
            </a:pPr>
            <a:r>
              <a:rPr lang="id-ID" sz="2400" dirty="0"/>
              <a:t>Merupakan sumber pendapatan (unit bisnis) bagi Universitas diluar kegiatan akademis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7EC1F-2688-4507-8322-2218FD5D4B60}"/>
              </a:ext>
            </a:extLst>
          </p:cNvPr>
          <p:cNvSpPr>
            <a:spLocks noGrp="1"/>
          </p:cNvSpPr>
          <p:nvPr>
            <p:ph type="title"/>
          </p:nvPr>
        </p:nvSpPr>
        <p:spPr/>
        <p:txBody>
          <a:bodyPr rtlCol="0">
            <a:normAutofit/>
          </a:bodyPr>
          <a:lstStyle/>
          <a:p>
            <a:pPr eaLnBrk="1" fontAlgn="auto" hangingPunct="1">
              <a:spcAft>
                <a:spcPts val="0"/>
              </a:spcAft>
              <a:defRPr/>
            </a:pPr>
            <a:r>
              <a:rPr lang="id-ID" b="1" dirty="0">
                <a:solidFill>
                  <a:schemeClr val="accent1"/>
                </a:solidFill>
                <a:effectLst>
                  <a:outerShdw blurRad="38100" dist="38100" dir="2700000" algn="tl">
                    <a:srgbClr val="000000">
                      <a:alpha val="43137"/>
                    </a:srgbClr>
                  </a:outerShdw>
                </a:effectLst>
              </a:rPr>
              <a:t>Penerapan HKI di Universitas</a:t>
            </a:r>
            <a:br>
              <a:rPr lang="id-ID" dirty="0"/>
            </a:br>
            <a:endParaRPr lang="id-ID" sz="2000" dirty="0"/>
          </a:p>
        </p:txBody>
      </p:sp>
      <p:sp>
        <p:nvSpPr>
          <p:cNvPr id="3" name="Content Placeholder 2">
            <a:extLst>
              <a:ext uri="{FF2B5EF4-FFF2-40B4-BE49-F238E27FC236}">
                <a16:creationId xmlns:a16="http://schemas.microsoft.com/office/drawing/2014/main" id="{850E4822-B985-48FE-8DDE-582A9410DF6B}"/>
              </a:ext>
            </a:extLst>
          </p:cNvPr>
          <p:cNvSpPr>
            <a:spLocks noGrp="1"/>
          </p:cNvSpPr>
          <p:nvPr>
            <p:ph idx="1"/>
          </p:nvPr>
        </p:nvSpPr>
        <p:spPr>
          <a:xfrm>
            <a:off x="581193" y="1988439"/>
            <a:ext cx="11029615" cy="3634486"/>
          </a:xfrm>
        </p:spPr>
        <p:txBody>
          <a:bodyPr rtlCol="0">
            <a:normAutofit/>
          </a:bodyPr>
          <a:lstStyle/>
          <a:p>
            <a:pPr marL="0" indent="0" algn="just" eaLnBrk="1" fontAlgn="auto" hangingPunct="1">
              <a:spcAft>
                <a:spcPts val="0"/>
              </a:spcAft>
              <a:buFont typeface="Arial" panose="020B0604020202020204" pitchFamily="34" charset="0"/>
              <a:buNone/>
              <a:defRPr/>
            </a:pPr>
            <a:r>
              <a:rPr lang="id-ID" b="1" dirty="0"/>
              <a:t>Permasalahan umum yang muncul :</a:t>
            </a:r>
          </a:p>
          <a:p>
            <a:pPr algn="just" eaLnBrk="1" fontAlgn="auto" hangingPunct="1">
              <a:spcAft>
                <a:spcPts val="0"/>
              </a:spcAft>
              <a:defRPr/>
            </a:pPr>
            <a:r>
              <a:rPr lang="id-ID" dirty="0"/>
              <a:t>Lemahnya regulasi dalam bidang pengelolaan dan perlindungan HKI</a:t>
            </a:r>
          </a:p>
          <a:p>
            <a:pPr algn="just" eaLnBrk="1" fontAlgn="auto" hangingPunct="1">
              <a:spcAft>
                <a:spcPts val="0"/>
              </a:spcAft>
              <a:defRPr/>
            </a:pPr>
            <a:r>
              <a:rPr lang="id-ID" dirty="0"/>
              <a:t>Minimnya tingkat pengetahuan civitas akademik di perguruan tinggi mengenai HKI dan perkembangannya</a:t>
            </a:r>
          </a:p>
          <a:p>
            <a:pPr algn="just" eaLnBrk="1" fontAlgn="auto" hangingPunct="1">
              <a:spcAft>
                <a:spcPts val="0"/>
              </a:spcAft>
              <a:defRPr/>
            </a:pPr>
            <a:r>
              <a:rPr lang="id-ID" dirty="0"/>
              <a:t>Minimnya informasi dan data yang berkaitan dengan kepemilikan HKI di perguruan tinggi</a:t>
            </a:r>
          </a:p>
          <a:p>
            <a:pPr algn="just" eaLnBrk="1" fontAlgn="auto" hangingPunct="1">
              <a:spcAft>
                <a:spcPts val="0"/>
              </a:spcAft>
              <a:defRPr/>
            </a:pPr>
            <a:r>
              <a:rPr lang="id-ID" dirty="0"/>
              <a:t>Tidak adanya sistem pengawasan HKI di perguruan tinggi secara efektif</a:t>
            </a:r>
          </a:p>
          <a:p>
            <a:pPr algn="just" eaLnBrk="1" fontAlgn="auto" hangingPunct="1">
              <a:spcAft>
                <a:spcPts val="0"/>
              </a:spcAft>
              <a:defRPr/>
            </a:pPr>
            <a:r>
              <a:rPr lang="id-ID" dirty="0"/>
              <a:t>Minimnya tingkat pemanfaatan HKI Perguruan Tinggi guna Peningkatan Pembelajaran dan Peningkatan Pendapatan di Perguruan Tinggi</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D967-E0E2-4FF3-A9A7-A5C226198686}"/>
              </a:ext>
            </a:extLst>
          </p:cNvPr>
          <p:cNvSpPr>
            <a:spLocks noGrp="1"/>
          </p:cNvSpPr>
          <p:nvPr>
            <p:ph type="title"/>
          </p:nvPr>
        </p:nvSpPr>
        <p:spPr/>
        <p:txBody>
          <a:bodyPr/>
          <a:lstStyle/>
          <a:p>
            <a:r>
              <a:rPr lang="en-US" dirty="0"/>
              <a:t>SENTRA HKI UNSOED </a:t>
            </a:r>
            <a:endParaRPr lang="en-ID" dirty="0"/>
          </a:p>
        </p:txBody>
      </p:sp>
      <p:sp>
        <p:nvSpPr>
          <p:cNvPr id="3" name="Content Placeholder 2">
            <a:extLst>
              <a:ext uri="{FF2B5EF4-FFF2-40B4-BE49-F238E27FC236}">
                <a16:creationId xmlns:a16="http://schemas.microsoft.com/office/drawing/2014/main" id="{F64A87AC-44AA-413F-A62A-24687899CA78}"/>
              </a:ext>
            </a:extLst>
          </p:cNvPr>
          <p:cNvSpPr>
            <a:spLocks noGrp="1"/>
          </p:cNvSpPr>
          <p:nvPr>
            <p:ph idx="1"/>
          </p:nvPr>
        </p:nvSpPr>
        <p:spPr>
          <a:xfrm>
            <a:off x="581192" y="2190750"/>
            <a:ext cx="11029615" cy="3784600"/>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SK no : 037/J23/PL/2003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tentang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Panitia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Persiapan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Pendirian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Sentra HKI Universitas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Jenderal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Soedirman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entury"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entury" pitchFamily="18" charset="0"/>
                <a:ea typeface="+mn-ea"/>
                <a:cs typeface="+mn-cs"/>
              </a:rPr>
              <a:t>Visi</a:t>
            </a:r>
            <a:r>
              <a:rPr kumimoji="0" lang="en-US" sz="1800" b="1" i="0" u="none" strike="noStrike" kern="1200" cap="none" spc="0" normalizeH="0" baseline="0" noProof="0" dirty="0">
                <a:ln>
                  <a:noFill/>
                </a:ln>
                <a:solidFill>
                  <a:prstClr val="black"/>
                </a:solidFill>
                <a:effectLst/>
                <a:uLnTx/>
                <a:uFillTx/>
                <a:latin typeface="Century" pitchFamily="18" charset="0"/>
                <a:ea typeface="+mn-ea"/>
                <a:cs typeface="+mn-cs"/>
              </a:rPr>
              <a:t> : </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Menjadi</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sentra</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HKI yang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Mandiri</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dan Mampu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mengelola</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kekayaan</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intelektual</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yang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bermafaat</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bagi</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masyarakat</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entury" pitchFamily="18" charset="0"/>
                <a:ea typeface="+mn-ea"/>
                <a:cs typeface="+mn-cs"/>
              </a:rPr>
              <a:t>Misi</a:t>
            </a:r>
            <a:r>
              <a:rPr kumimoji="0" lang="en-US" sz="1800" b="1" i="0" u="none" strike="noStrike" kern="1200" cap="none" spc="0" normalizeH="0" baseline="0" noProof="0" dirty="0">
                <a:ln>
                  <a:noFill/>
                </a:ln>
                <a:solidFill>
                  <a:prstClr val="black"/>
                </a:solidFill>
                <a:effectLst/>
                <a:uLnTx/>
                <a:uFillTx/>
                <a:latin typeface="Century" pitchFamily="18" charset="0"/>
                <a:ea typeface="+mn-ea"/>
                <a:cs typeface="+mn-cs"/>
              </a:rPr>
              <a:t> : 	</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Melindungi</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Hak</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Kekayaan</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Intelektual</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bagi</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peneliti</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Penemu</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(inventor),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Pengusaha</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industri</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dan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masyarakat</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atas</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temuannya</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atau</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ciptaannya</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lang="en-US" sz="1800" dirty="0">
                <a:solidFill>
                  <a:prstClr val="black"/>
                </a:solidFill>
                <a:latin typeface="Century" pitchFamily="18" charset="0"/>
              </a:rPr>
              <a:t>M</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enumbuhkan</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kesadaran</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peneliti</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Penemu</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(inventor),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Pengusaha</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industri</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dan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masyarakat</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Atas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Hak</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Kekayaan</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Intelektual</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mereka</a:t>
            </a:r>
            <a:endPar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Melayani</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para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peneliti</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penemu</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(inventor),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pengusaha</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industri</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dan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masyarakat</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untuk</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pengurusan</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entury" pitchFamily="18" charset="0"/>
                <a:ea typeface="+mn-ea"/>
                <a:cs typeface="+mn-cs"/>
              </a:rPr>
              <a:t>HKl</a:t>
            </a:r>
            <a:r>
              <a:rPr kumimoji="0" lang="en-US" sz="1800" b="0" i="0" u="none" strike="noStrike" kern="1200" cap="none" spc="0" normalizeH="0" baseline="0" noProof="0" dirty="0">
                <a:ln>
                  <a:noFill/>
                </a:ln>
                <a:solidFill>
                  <a:prstClr val="black"/>
                </a:solidFill>
                <a:effectLst/>
                <a:uLnTx/>
                <a:uFillTx/>
                <a:latin typeface="Century" pitchFamily="18" charset="0"/>
                <a:ea typeface="+mn-ea"/>
                <a:cs typeface="+mn-cs"/>
              </a:rPr>
              <a:t>.</a:t>
            </a:r>
          </a:p>
          <a:p>
            <a:endParaRPr lang="en-ID" dirty="0"/>
          </a:p>
        </p:txBody>
      </p:sp>
    </p:spTree>
    <p:extLst>
      <p:ext uri="{BB962C8B-B14F-4D97-AF65-F5344CB8AC3E}">
        <p14:creationId xmlns:p14="http://schemas.microsoft.com/office/powerpoint/2010/main" val="3393136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6147630-A4B7-4E23-93BE-7384E7E573FB}"/>
              </a:ext>
            </a:extLst>
          </p:cNvPr>
          <p:cNvGrpSpPr/>
          <p:nvPr/>
        </p:nvGrpSpPr>
        <p:grpSpPr>
          <a:xfrm>
            <a:off x="686751" y="400370"/>
            <a:ext cx="10998039" cy="5562594"/>
            <a:chOff x="686751" y="400370"/>
            <a:chExt cx="10998039" cy="5562594"/>
          </a:xfrm>
        </p:grpSpPr>
        <p:grpSp>
          <p:nvGrpSpPr>
            <p:cNvPr id="24" name="Group 23">
              <a:extLst>
                <a:ext uri="{FF2B5EF4-FFF2-40B4-BE49-F238E27FC236}">
                  <a16:creationId xmlns:a16="http://schemas.microsoft.com/office/drawing/2014/main" id="{2988DF2D-3F0D-4CCD-9985-EC6AF717C11D}"/>
                </a:ext>
              </a:extLst>
            </p:cNvPr>
            <p:cNvGrpSpPr/>
            <p:nvPr/>
          </p:nvGrpSpPr>
          <p:grpSpPr>
            <a:xfrm>
              <a:off x="686751" y="1828800"/>
              <a:ext cx="10998039" cy="4134164"/>
              <a:chOff x="962976" y="209550"/>
              <a:chExt cx="10998039" cy="4134164"/>
            </a:xfrm>
          </p:grpSpPr>
          <p:sp>
            <p:nvSpPr>
              <p:cNvPr id="4" name="Rectangle 3">
                <a:extLst>
                  <a:ext uri="{FF2B5EF4-FFF2-40B4-BE49-F238E27FC236}">
                    <a16:creationId xmlns:a16="http://schemas.microsoft.com/office/drawing/2014/main" id="{26D3E685-7589-4A71-A3F3-802417D994B7}"/>
                  </a:ext>
                </a:extLst>
              </p:cNvPr>
              <p:cNvSpPr/>
              <p:nvPr/>
            </p:nvSpPr>
            <p:spPr>
              <a:xfrm>
                <a:off x="1685926" y="209550"/>
                <a:ext cx="7153274" cy="147637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Koordinator</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a:t>
                </a: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Kekayaan</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a:t>
                </a: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Intelektual</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dan </a:t>
                </a: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Sertifikasi</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a:t>
                </a: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Produk</a:t>
                </a:r>
                <a:endPar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Prof.Dr.Eng.Ir</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Retno Supriyanti, ST, MT</a:t>
                </a:r>
              </a:p>
            </p:txBody>
          </p:sp>
          <p:sp>
            <p:nvSpPr>
              <p:cNvPr id="5" name="Rectangle 4">
                <a:extLst>
                  <a:ext uri="{FF2B5EF4-FFF2-40B4-BE49-F238E27FC236}">
                    <a16:creationId xmlns:a16="http://schemas.microsoft.com/office/drawing/2014/main" id="{16275A1B-8BDC-4F26-B352-678B3E6D2F8A}"/>
                  </a:ext>
                </a:extLst>
              </p:cNvPr>
              <p:cNvSpPr/>
              <p:nvPr/>
            </p:nvSpPr>
            <p:spPr>
              <a:xfrm>
                <a:off x="962976" y="3200080"/>
                <a:ext cx="2850515" cy="11245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Divisi </a:t>
                </a:r>
                <a:r>
                  <a:rPr kumimoji="0" lang="en-US" sz="16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Hukum</a:t>
                </a:r>
                <a:endPar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Manunggal</a:t>
                </a:r>
                <a:r>
                  <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 K </a:t>
                </a:r>
                <a:r>
                  <a:rPr kumimoji="0" lang="en-US" sz="16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Wardaya</a:t>
                </a:r>
                <a:endPar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p:txBody>
          </p:sp>
          <p:sp>
            <p:nvSpPr>
              <p:cNvPr id="6" name="Rectangle 5">
                <a:extLst>
                  <a:ext uri="{FF2B5EF4-FFF2-40B4-BE49-F238E27FC236}">
                    <a16:creationId xmlns:a16="http://schemas.microsoft.com/office/drawing/2014/main" id="{FC1C8C5A-904D-4A7B-BF71-8E5501315480}"/>
                  </a:ext>
                </a:extLst>
              </p:cNvPr>
              <p:cNvSpPr/>
              <p:nvPr/>
            </p:nvSpPr>
            <p:spPr>
              <a:xfrm>
                <a:off x="3895725" y="3219129"/>
                <a:ext cx="3314700" cy="11245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Divisi 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Muhammad </a:t>
                </a:r>
                <a:r>
                  <a:rPr kumimoji="0" lang="en-US" sz="16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Syaiful</a:t>
                </a:r>
                <a:r>
                  <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 </a:t>
                </a:r>
                <a:r>
                  <a:rPr kumimoji="0" lang="en-US" sz="16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Aliim</a:t>
                </a:r>
                <a:r>
                  <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 ST, MT</a:t>
                </a:r>
              </a:p>
            </p:txBody>
          </p:sp>
          <p:sp>
            <p:nvSpPr>
              <p:cNvPr id="7" name="Rectangle 6">
                <a:extLst>
                  <a:ext uri="{FF2B5EF4-FFF2-40B4-BE49-F238E27FC236}">
                    <a16:creationId xmlns:a16="http://schemas.microsoft.com/office/drawing/2014/main" id="{D20F9B35-B6FF-4639-AAA5-BFCD6255470A}"/>
                  </a:ext>
                </a:extLst>
              </p:cNvPr>
              <p:cNvSpPr/>
              <p:nvPr/>
            </p:nvSpPr>
            <p:spPr>
              <a:xfrm>
                <a:off x="7322181" y="3200079"/>
                <a:ext cx="3669665" cy="11245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Divisi </a:t>
                </a:r>
                <a:r>
                  <a:rPr kumimoji="0" lang="en-US" sz="16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Inovasi</a:t>
                </a:r>
                <a:r>
                  <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 dan Transfer </a:t>
                </a:r>
                <a:r>
                  <a:rPr kumimoji="0" lang="en-US" sz="16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Teknologi</a:t>
                </a:r>
                <a:endPar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rPr>
                  <a:t>Yogi Ramadhani, St, </a:t>
                </a:r>
                <a:r>
                  <a:rPr kumimoji="0" lang="en-US" sz="16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M.Eng</a:t>
                </a:r>
                <a:endParaRPr kumimoji="0" lang="en-US" sz="16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p:txBody>
          </p:sp>
          <p:cxnSp>
            <p:nvCxnSpPr>
              <p:cNvPr id="9" name="Straight Connector 8">
                <a:extLst>
                  <a:ext uri="{FF2B5EF4-FFF2-40B4-BE49-F238E27FC236}">
                    <a16:creationId xmlns:a16="http://schemas.microsoft.com/office/drawing/2014/main" id="{48F3E915-A4C1-46DB-8E43-0788D78D6456}"/>
                  </a:ext>
                </a:extLst>
              </p:cNvPr>
              <p:cNvCxnSpPr>
                <a:cxnSpLocks/>
                <a:stCxn id="4" idx="2"/>
              </p:cNvCxnSpPr>
              <p:nvPr/>
            </p:nvCxnSpPr>
            <p:spPr>
              <a:xfrm flipH="1">
                <a:off x="5248277" y="1685925"/>
                <a:ext cx="14286" cy="1524000"/>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F1F2CCFE-6A79-4B49-90B5-07665BD230DA}"/>
                  </a:ext>
                </a:extLst>
              </p:cNvPr>
              <p:cNvCxnSpPr/>
              <p:nvPr/>
            </p:nvCxnSpPr>
            <p:spPr>
              <a:xfrm flipH="1">
                <a:off x="2213292" y="2428554"/>
                <a:ext cx="1" cy="771525"/>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6185D3D6-B43C-41CA-8EB3-314A8A572E68}"/>
                  </a:ext>
                </a:extLst>
              </p:cNvPr>
              <p:cNvCxnSpPr/>
              <p:nvPr/>
            </p:nvCxnSpPr>
            <p:spPr>
              <a:xfrm flipH="1">
                <a:off x="8747439" y="2453322"/>
                <a:ext cx="1" cy="771525"/>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625FE7F-D902-44F9-B278-A097BEE34001}"/>
                  </a:ext>
                </a:extLst>
              </p:cNvPr>
              <p:cNvCxnSpPr/>
              <p:nvPr/>
            </p:nvCxnSpPr>
            <p:spPr>
              <a:xfrm>
                <a:off x="2213292" y="2428554"/>
                <a:ext cx="6534147" cy="19371"/>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2A1ACDFC-3CB0-4AC6-A481-F0F5AC370B95}"/>
                  </a:ext>
                </a:extLst>
              </p:cNvPr>
              <p:cNvCxnSpPr/>
              <p:nvPr/>
            </p:nvCxnSpPr>
            <p:spPr>
              <a:xfrm>
                <a:off x="5244781" y="2047875"/>
                <a:ext cx="419449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486A7D01-C339-4259-90D2-08C0789974D3}"/>
                  </a:ext>
                </a:extLst>
              </p:cNvPr>
              <p:cNvSpPr/>
              <p:nvPr/>
            </p:nvSpPr>
            <p:spPr>
              <a:xfrm>
                <a:off x="9110500" y="1499392"/>
                <a:ext cx="2850515" cy="112458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ADMIN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Eko</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a:t>
                </a: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Fauzi</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Hartono, </a:t>
                </a: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S.Pt</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MP</a:t>
                </a:r>
              </a:p>
            </p:txBody>
          </p:sp>
        </p:grpSp>
        <p:cxnSp>
          <p:nvCxnSpPr>
            <p:cNvPr id="8" name="Straight Connector 7">
              <a:extLst>
                <a:ext uri="{FF2B5EF4-FFF2-40B4-BE49-F238E27FC236}">
                  <a16:creationId xmlns:a16="http://schemas.microsoft.com/office/drawing/2014/main" id="{CB58CE1E-E6FF-49C9-8725-41209C63A17F}"/>
                </a:ext>
              </a:extLst>
            </p:cNvPr>
            <p:cNvCxnSpPr>
              <a:cxnSpLocks/>
            </p:cNvCxnSpPr>
            <p:nvPr/>
          </p:nvCxnSpPr>
          <p:spPr>
            <a:xfrm>
              <a:off x="4969033" y="1476375"/>
              <a:ext cx="3017" cy="3714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5B3CFDA-2B40-4DC1-A6A4-5FA1CCEF8742}"/>
                </a:ext>
              </a:extLst>
            </p:cNvPr>
            <p:cNvSpPr/>
            <p:nvPr/>
          </p:nvSpPr>
          <p:spPr>
            <a:xfrm>
              <a:off x="1438277" y="400370"/>
              <a:ext cx="7061512" cy="1161730"/>
            </a:xfrm>
            <a:prstGeom prst="rect">
              <a:avLst/>
            </a:prstGeom>
            <a:ln w="19050">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Ketua</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Lembaga </a:t>
              </a: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Penelitian</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dan </a:t>
              </a: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Pengabdian</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Masyarakat UNSOED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Prof.Dr</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a:t>
              </a: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Rifda</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a:t>
              </a: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Naufalin</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SP, </a:t>
              </a:r>
              <a:r>
                <a:rPr kumimoji="0" lang="en-US" sz="18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M.Si</a:t>
              </a:r>
              <a:endPar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p:txBody>
        </p:sp>
      </p:grpSp>
    </p:spTree>
    <p:extLst>
      <p:ext uri="{BB962C8B-B14F-4D97-AF65-F5344CB8AC3E}">
        <p14:creationId xmlns:p14="http://schemas.microsoft.com/office/powerpoint/2010/main" val="2602192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a:extLst>
              <a:ext uri="{FF2B5EF4-FFF2-40B4-BE49-F238E27FC236}">
                <a16:creationId xmlns:a16="http://schemas.microsoft.com/office/drawing/2014/main" id="{9E7F3D8F-DF3B-4AAB-B85E-DCF48B3250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62225" y="901700"/>
            <a:ext cx="2425700" cy="1212850"/>
          </a:xfrm>
        </p:spPr>
      </p:pic>
      <p:pic>
        <p:nvPicPr>
          <p:cNvPr id="5123" name="Picture 4">
            <a:extLst>
              <a:ext uri="{FF2B5EF4-FFF2-40B4-BE49-F238E27FC236}">
                <a16:creationId xmlns:a16="http://schemas.microsoft.com/office/drawing/2014/main" id="{D383A3E3-1869-4A7C-8C38-C065371018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4900" y="790817"/>
            <a:ext cx="2886075"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5">
            <a:extLst>
              <a:ext uri="{FF2B5EF4-FFF2-40B4-BE49-F238E27FC236}">
                <a16:creationId xmlns:a16="http://schemas.microsoft.com/office/drawing/2014/main" id="{9D80D437-0921-4BD3-978C-3A8E668EEB4B}"/>
              </a:ext>
            </a:extLst>
          </p:cNvPr>
          <p:cNvSpPr txBox="1">
            <a:spLocks noChangeArrowheads="1"/>
          </p:cNvSpPr>
          <p:nvPr/>
        </p:nvSpPr>
        <p:spPr bwMode="auto">
          <a:xfrm>
            <a:off x="1949450" y="2114550"/>
            <a:ext cx="3649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OLYMPIC LOGO</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Resmi dibuat tahun 1912 oleh Baron Pierre de Coubertin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Sumber : Wikipedia</a:t>
            </a:r>
          </a:p>
        </p:txBody>
      </p:sp>
      <p:sp>
        <p:nvSpPr>
          <p:cNvPr id="5125" name="TextBox 6">
            <a:extLst>
              <a:ext uri="{FF2B5EF4-FFF2-40B4-BE49-F238E27FC236}">
                <a16:creationId xmlns:a16="http://schemas.microsoft.com/office/drawing/2014/main" id="{74C4EBE5-F23A-4975-8283-9CD205054727}"/>
              </a:ext>
            </a:extLst>
          </p:cNvPr>
          <p:cNvSpPr txBox="1">
            <a:spLocks noChangeArrowheads="1"/>
          </p:cNvSpPr>
          <p:nvPr/>
        </p:nvSpPr>
        <p:spPr bwMode="auto">
          <a:xfrm>
            <a:off x="736600" y="3841750"/>
            <a:ext cx="60769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id-ID" altLang="en-US" sz="18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Iinternational Olympic Committee </a:t>
            </a: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(IOC) melalui Presidennya, telah mengirimkan surat secara resmi kepada Presiden Jokowi mengenai penggunaan logo lima ring tersebut pada logo KONI per 27 Januari 2015</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Olympic Council of Asia (OCA) mengirimkan surat resmi pada ketua KOI Rita Subowo dan Menteri Pemuda dan Olah Raga per 01 Februari 2015</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Sumber : http://lainnya.indosport.com/20150207/kasus-logo-lima-ring-menpora-akan-panggil-koni-koi</a:t>
            </a:r>
          </a:p>
        </p:txBody>
      </p:sp>
      <p:sp>
        <p:nvSpPr>
          <p:cNvPr id="5126" name="TextBox 7">
            <a:extLst>
              <a:ext uri="{FF2B5EF4-FFF2-40B4-BE49-F238E27FC236}">
                <a16:creationId xmlns:a16="http://schemas.microsoft.com/office/drawing/2014/main" id="{1672DFF0-5BEB-4B0A-A057-09F2E585D120}"/>
              </a:ext>
            </a:extLst>
          </p:cNvPr>
          <p:cNvSpPr txBox="1">
            <a:spLocks noChangeArrowheads="1"/>
          </p:cNvSpPr>
          <p:nvPr/>
        </p:nvSpPr>
        <p:spPr bwMode="auto">
          <a:xfrm>
            <a:off x="7593013" y="3652440"/>
            <a:ext cx="2862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alt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LOGO KOMITE OLAHRAGA NASIONAL INDONESIA (KONI)</a:t>
            </a:r>
          </a:p>
        </p:txBody>
      </p:sp>
      <p:sp>
        <p:nvSpPr>
          <p:cNvPr id="2" name="Rectangle 1">
            <a:extLst>
              <a:ext uri="{FF2B5EF4-FFF2-40B4-BE49-F238E27FC236}">
                <a16:creationId xmlns:a16="http://schemas.microsoft.com/office/drawing/2014/main" id="{954FCFA2-2BD6-417E-86BD-71B934ECAA25}"/>
              </a:ext>
            </a:extLst>
          </p:cNvPr>
          <p:cNvSpPr/>
          <p:nvPr/>
        </p:nvSpPr>
        <p:spPr>
          <a:xfrm rot="21165539">
            <a:off x="8261287" y="5024467"/>
            <a:ext cx="1952779"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w="0"/>
                <a:gradFill>
                  <a:gsLst>
                    <a:gs pos="0">
                      <a:srgbClr val="7BA79D">
                        <a:lumMod val="50000"/>
                      </a:srgbClr>
                    </a:gs>
                    <a:gs pos="50000">
                      <a:srgbClr val="7BA79D"/>
                    </a:gs>
                    <a:gs pos="100000">
                      <a:srgbClr val="7BA79D">
                        <a:lumMod val="60000"/>
                        <a:lumOff val="40000"/>
                      </a:srgbClr>
                    </a:gs>
                  </a:gsLst>
                  <a:lin ang="5400000"/>
                </a:gradFill>
                <a:effectLst>
                  <a:reflection blurRad="6350" stA="53000" endA="300" endPos="35500" dir="5400000" sy="-90000" algn="bl" rotWithShape="0"/>
                </a:effectLst>
                <a:uLnTx/>
                <a:uFillTx/>
                <a:latin typeface="Franklin Gothic Book" panose="020B0502020104020203"/>
                <a:ea typeface="+mn-ea"/>
                <a:cs typeface="+mn-cs"/>
              </a:rPr>
              <a:t>CASE :</a:t>
            </a:r>
            <a:endParaRPr kumimoji="0" lang="en-US" sz="5400" b="0" i="0" u="none" strike="noStrike" kern="1200" cap="none" spc="0" normalizeH="0" baseline="0" noProof="0" dirty="0">
              <a:ln w="0"/>
              <a:gradFill>
                <a:gsLst>
                  <a:gs pos="0">
                    <a:srgbClr val="7BA79D">
                      <a:lumMod val="50000"/>
                    </a:srgbClr>
                  </a:gs>
                  <a:gs pos="50000">
                    <a:srgbClr val="7BA79D"/>
                  </a:gs>
                  <a:gs pos="100000">
                    <a:srgbClr val="7BA79D">
                      <a:lumMod val="60000"/>
                      <a:lumOff val="40000"/>
                    </a:srgbClr>
                  </a:gs>
                </a:gsLst>
                <a:lin ang="5400000"/>
              </a:gradFill>
              <a:effectLst>
                <a:reflection blurRad="6350" stA="53000" endA="300" endPos="35500" dir="5400000" sy="-90000" algn="bl" rotWithShape="0"/>
              </a:effectLst>
              <a:uLnTx/>
              <a:uFillTx/>
              <a:latin typeface="Franklin Gothic Book" panose="020B0502020104020203"/>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552876" y="2026652"/>
            <a:ext cx="9509760" cy="1233424"/>
          </a:xfrm>
        </p:spPr>
        <p:txBody>
          <a:bodyPr/>
          <a:lstStyle/>
          <a:p>
            <a:pPr algn="ctr"/>
            <a:r>
              <a:rPr lang="nn-NO" b="1" dirty="0">
                <a:solidFill>
                  <a:srgbClr val="FF0000"/>
                </a:solidFill>
              </a:rPr>
              <a:t>Data dan Fakta Daya Saing Indonesia</a:t>
            </a:r>
          </a:p>
        </p:txBody>
      </p:sp>
    </p:spTree>
    <p:extLst>
      <p:ext uri="{BB962C8B-B14F-4D97-AF65-F5344CB8AC3E}">
        <p14:creationId xmlns:p14="http://schemas.microsoft.com/office/powerpoint/2010/main" val="149595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33C1-5F67-4CF8-B598-1E99C235EFF3}"/>
              </a:ext>
            </a:extLst>
          </p:cNvPr>
          <p:cNvSpPr>
            <a:spLocks noGrp="1"/>
          </p:cNvSpPr>
          <p:nvPr>
            <p:ph type="title"/>
          </p:nvPr>
        </p:nvSpPr>
        <p:spPr>
          <a:xfrm>
            <a:off x="470273" y="148293"/>
            <a:ext cx="9509760" cy="1044115"/>
          </a:xfrm>
        </p:spPr>
        <p:txBody>
          <a:bodyPr/>
          <a:lstStyle/>
          <a:p>
            <a:r>
              <a:rPr kumimoji="0" lang="en-US" sz="4400" b="1" i="0" u="none" strike="noStrike" kern="1200" cap="none" spc="0" normalizeH="0" baseline="0" noProof="0" dirty="0" err="1">
                <a:ln>
                  <a:noFill/>
                </a:ln>
                <a:solidFill>
                  <a:srgbClr val="C00000"/>
                </a:solidFill>
                <a:effectLst/>
                <a:uLnTx/>
                <a:uFillTx/>
                <a:latin typeface="Calibri Light" panose="020F0302020204030204"/>
                <a:ea typeface="+mj-ea"/>
                <a:cs typeface="+mj-cs"/>
              </a:rPr>
              <a:t>Sistem</a:t>
            </a:r>
            <a:r>
              <a:rPr kumimoji="0" lang="en-US" sz="4400" b="1" i="0" u="none" strike="noStrike" kern="1200" cap="none" spc="0" normalizeH="0" baseline="0" noProof="0" dirty="0">
                <a:ln>
                  <a:noFill/>
                </a:ln>
                <a:solidFill>
                  <a:srgbClr val="C00000"/>
                </a:solidFill>
                <a:effectLst/>
                <a:uLnTx/>
                <a:uFillTx/>
                <a:latin typeface="Calibri Light" panose="020F0302020204030204"/>
                <a:ea typeface="+mj-ea"/>
                <a:cs typeface="+mj-cs"/>
              </a:rPr>
              <a:t> KI </a:t>
            </a:r>
            <a:r>
              <a:rPr kumimoji="0" lang="en-US" sz="4400" b="1" i="0" u="none" strike="noStrike" kern="1200" cap="none" spc="0" normalizeH="0" baseline="0" noProof="0" dirty="0" err="1">
                <a:ln>
                  <a:noFill/>
                </a:ln>
                <a:solidFill>
                  <a:srgbClr val="C00000"/>
                </a:solidFill>
                <a:effectLst/>
                <a:uLnTx/>
                <a:uFillTx/>
                <a:latin typeface="Calibri Light" panose="020F0302020204030204"/>
                <a:ea typeface="+mj-ea"/>
                <a:cs typeface="+mj-cs"/>
                <a:sym typeface="Wingdings" panose="05000000000000000000" pitchFamily="2" charset="2"/>
              </a:rPr>
              <a:t>berlaku</a:t>
            </a:r>
            <a:r>
              <a:rPr kumimoji="0" lang="en-US" sz="4400" b="1" i="0" u="none" strike="noStrike" kern="1200" cap="none" spc="0" normalizeH="0" baseline="0" noProof="0" dirty="0">
                <a:ln>
                  <a:noFill/>
                </a:ln>
                <a:solidFill>
                  <a:srgbClr val="C00000"/>
                </a:solidFill>
                <a:effectLst/>
                <a:uLnTx/>
                <a:uFillTx/>
                <a:latin typeface="Calibri Light" panose="020F0302020204030204"/>
                <a:ea typeface="+mj-ea"/>
                <a:cs typeface="+mj-cs"/>
                <a:sym typeface="Wingdings" panose="05000000000000000000" pitchFamily="2" charset="2"/>
              </a:rPr>
              <a:t> </a:t>
            </a:r>
            <a:r>
              <a:rPr kumimoji="0" lang="en-US" sz="4400" b="1" i="0" u="none" strike="noStrike" kern="1200" cap="none" spc="0" normalizeH="0" baseline="0" noProof="0" dirty="0" err="1">
                <a:ln>
                  <a:noFill/>
                </a:ln>
                <a:solidFill>
                  <a:srgbClr val="C00000"/>
                </a:solidFill>
                <a:effectLst/>
                <a:uLnTx/>
                <a:uFillTx/>
                <a:latin typeface="Calibri Light" panose="020F0302020204030204"/>
                <a:ea typeface="+mj-ea"/>
                <a:cs typeface="+mj-cs"/>
                <a:sym typeface="Wingdings" panose="05000000000000000000" pitchFamily="2" charset="2"/>
              </a:rPr>
              <a:t>secara</a:t>
            </a:r>
            <a:r>
              <a:rPr kumimoji="0" lang="en-US" sz="4400" b="1" i="0" u="none" strike="noStrike" kern="1200" cap="none" spc="0" normalizeH="0" baseline="0" noProof="0" dirty="0">
                <a:ln>
                  <a:noFill/>
                </a:ln>
                <a:solidFill>
                  <a:srgbClr val="C00000"/>
                </a:solidFill>
                <a:effectLst/>
                <a:uLnTx/>
                <a:uFillTx/>
                <a:latin typeface="Calibri Light" panose="020F0302020204030204"/>
                <a:ea typeface="+mj-ea"/>
                <a:cs typeface="+mj-cs"/>
                <a:sym typeface="Wingdings" panose="05000000000000000000" pitchFamily="2" charset="2"/>
              </a:rPr>
              <a:t> global</a:t>
            </a:r>
            <a:endParaRPr lang="en-ID" dirty="0"/>
          </a:p>
        </p:txBody>
      </p:sp>
      <p:grpSp>
        <p:nvGrpSpPr>
          <p:cNvPr id="13" name="Group 12">
            <a:extLst>
              <a:ext uri="{FF2B5EF4-FFF2-40B4-BE49-F238E27FC236}">
                <a16:creationId xmlns:a16="http://schemas.microsoft.com/office/drawing/2014/main" id="{C3182002-6D1A-4173-A25A-A276D062EB98}"/>
              </a:ext>
            </a:extLst>
          </p:cNvPr>
          <p:cNvGrpSpPr/>
          <p:nvPr/>
        </p:nvGrpSpPr>
        <p:grpSpPr>
          <a:xfrm>
            <a:off x="905696" y="1481701"/>
            <a:ext cx="8638913" cy="4427909"/>
            <a:chOff x="181559" y="1500529"/>
            <a:chExt cx="8638913" cy="4427909"/>
          </a:xfrm>
        </p:grpSpPr>
        <p:sp>
          <p:nvSpPr>
            <p:cNvPr id="3" name="Rounded Rectangle 7">
              <a:extLst>
                <a:ext uri="{FF2B5EF4-FFF2-40B4-BE49-F238E27FC236}">
                  <a16:creationId xmlns:a16="http://schemas.microsoft.com/office/drawing/2014/main" id="{D6CB3B38-9B46-4805-A7CD-0DF0616633AA}"/>
                </a:ext>
              </a:extLst>
            </p:cNvPr>
            <p:cNvSpPr/>
            <p:nvPr/>
          </p:nvSpPr>
          <p:spPr>
            <a:xfrm>
              <a:off x="2921236" y="5207856"/>
              <a:ext cx="2664296" cy="720582"/>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mn-cs"/>
                </a:rPr>
                <a:t>Sistem</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 KI</a:t>
              </a:r>
            </a:p>
          </p:txBody>
        </p:sp>
        <p:sp>
          <p:nvSpPr>
            <p:cNvPr id="4" name="Rounded Rectangle 8">
              <a:extLst>
                <a:ext uri="{FF2B5EF4-FFF2-40B4-BE49-F238E27FC236}">
                  <a16:creationId xmlns:a16="http://schemas.microsoft.com/office/drawing/2014/main" id="{6136ED27-7D56-43A6-8527-CA9D008A33C2}"/>
                </a:ext>
              </a:extLst>
            </p:cNvPr>
            <p:cNvSpPr/>
            <p:nvPr/>
          </p:nvSpPr>
          <p:spPr>
            <a:xfrm>
              <a:off x="3071813" y="2708920"/>
              <a:ext cx="2363142" cy="2013996"/>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Calibri" panose="020F0502020204030204"/>
                  <a:ea typeface="+mn-ea"/>
                  <a:cs typeface="+mn-cs"/>
                </a:rPr>
                <a:t>Perekonomian</a:t>
              </a: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prstClr val="white"/>
                  </a:solidFill>
                  <a:effectLst/>
                  <a:uLnTx/>
                  <a:uFillTx/>
                  <a:latin typeface="Calibri" panose="020F0502020204030204"/>
                  <a:ea typeface="+mn-ea"/>
                  <a:cs typeface="+mn-cs"/>
                </a:rPr>
                <a:t>Berbasis</a:t>
              </a: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 KI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2400" b="1" i="1" u="none" strike="noStrike" kern="0" cap="none" spc="0" normalizeH="0" baseline="0" noProof="0" dirty="0">
                  <a:ln>
                    <a:noFill/>
                  </a:ln>
                  <a:solidFill>
                    <a:prstClr val="white"/>
                  </a:solidFill>
                  <a:effectLst/>
                  <a:uLnTx/>
                  <a:uFillTx/>
                  <a:latin typeface="Calibri" panose="020F0502020204030204"/>
                  <a:ea typeface="+mn-ea"/>
                  <a:cs typeface="+mn-cs"/>
                </a:rPr>
                <a:t>knowledge, science, innovation</a:t>
              </a: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a:t>
              </a:r>
            </a:p>
          </p:txBody>
        </p:sp>
        <p:sp>
          <p:nvSpPr>
            <p:cNvPr id="5" name="Rounded Rectangle 9">
              <a:extLst>
                <a:ext uri="{FF2B5EF4-FFF2-40B4-BE49-F238E27FC236}">
                  <a16:creationId xmlns:a16="http://schemas.microsoft.com/office/drawing/2014/main" id="{FA3ED505-F7F8-4DC6-96AF-E3E134B30392}"/>
                </a:ext>
              </a:extLst>
            </p:cNvPr>
            <p:cNvSpPr/>
            <p:nvPr/>
          </p:nvSpPr>
          <p:spPr>
            <a:xfrm>
              <a:off x="6156176" y="3193860"/>
              <a:ext cx="2664296" cy="104411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mn-cs"/>
                </a:rPr>
                <a:t>Daya</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mn-cs"/>
                </a:rPr>
                <a:t>Saing</a:t>
              </a:r>
              <a:r>
                <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0" cap="none" spc="0" normalizeH="0" baseline="0" noProof="0" dirty="0" err="1">
                  <a:ln>
                    <a:noFill/>
                  </a:ln>
                  <a:solidFill>
                    <a:prstClr val="white"/>
                  </a:solidFill>
                  <a:effectLst/>
                  <a:uLnTx/>
                  <a:uFillTx/>
                  <a:latin typeface="Calibri" panose="020F0502020204030204"/>
                  <a:ea typeface="+mn-ea"/>
                  <a:cs typeface="+mn-cs"/>
                </a:rPr>
                <a:t>Bangsa</a:t>
              </a:r>
              <a:endParaRPr kumimoji="0" lang="en-US" sz="2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4">
              <a:extLst>
                <a:ext uri="{FF2B5EF4-FFF2-40B4-BE49-F238E27FC236}">
                  <a16:creationId xmlns:a16="http://schemas.microsoft.com/office/drawing/2014/main" id="{16EF925E-2F37-4108-83F0-E5A4A3EBD879}"/>
                </a:ext>
              </a:extLst>
            </p:cNvPr>
            <p:cNvSpPr txBox="1">
              <a:spLocks/>
            </p:cNvSpPr>
            <p:nvPr/>
          </p:nvSpPr>
          <p:spPr>
            <a:xfrm>
              <a:off x="457200" y="1520148"/>
              <a:ext cx="4371975" cy="11538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Wingdings" panose="05000000000000000000" pitchFamily="2" charset="2"/>
                </a:rPr>
                <a:t>188 negara </a:t>
              </a:r>
              <a:r>
                <a:rPr kumimoji="0" lang="en-US" sz="28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sym typeface="Wingdings" panose="05000000000000000000" pitchFamily="2" charset="2"/>
                </a:rPr>
                <a:t>anggota</a:t>
              </a: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Wingdings" panose="05000000000000000000" pitchFamily="2" charset="2"/>
                </a:rPr>
                <a:t> WIPO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Wingdings" panose="05000000000000000000" pitchFamily="2" charset="2"/>
                </a:rPr>
                <a:t>161 negara </a:t>
              </a:r>
              <a:r>
                <a:rPr kumimoji="0" lang="en-US" sz="28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sym typeface="Wingdings" panose="05000000000000000000" pitchFamily="2" charset="2"/>
                </a:rPr>
                <a:t>anggota</a:t>
              </a: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Wingdings" panose="05000000000000000000" pitchFamily="2" charset="2"/>
                </a:rPr>
                <a:t> WTO</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AD00B819-2B16-47B9-AD05-08792D272CE9}"/>
                </a:ext>
              </a:extLst>
            </p:cNvPr>
            <p:cNvCxnSpPr>
              <a:stCxn id="3" idx="0"/>
              <a:endCxn id="4" idx="2"/>
            </p:cNvCxnSpPr>
            <p:nvPr/>
          </p:nvCxnSpPr>
          <p:spPr>
            <a:xfrm flipV="1">
              <a:off x="4253384" y="4722916"/>
              <a:ext cx="0" cy="484940"/>
            </a:xfrm>
            <a:prstGeom prst="straightConnector1">
              <a:avLst/>
            </a:prstGeom>
            <a:noFill/>
            <a:ln w="76200" cap="flat" cmpd="sng" algn="ctr">
              <a:solidFill>
                <a:sysClr val="windowText" lastClr="000000"/>
              </a:solidFill>
              <a:prstDash val="solid"/>
              <a:miter lim="800000"/>
              <a:tailEnd type="triangle"/>
            </a:ln>
            <a:effectLst/>
          </p:spPr>
        </p:cxnSp>
        <p:cxnSp>
          <p:nvCxnSpPr>
            <p:cNvPr id="8" name="Straight Arrow Connector 7">
              <a:extLst>
                <a:ext uri="{FF2B5EF4-FFF2-40B4-BE49-F238E27FC236}">
                  <a16:creationId xmlns:a16="http://schemas.microsoft.com/office/drawing/2014/main" id="{A38FD4BA-DC2D-480C-B93E-FAB4F992BF96}"/>
                </a:ext>
              </a:extLst>
            </p:cNvPr>
            <p:cNvCxnSpPr>
              <a:stCxn id="4" idx="3"/>
              <a:endCxn id="5" idx="1"/>
            </p:cNvCxnSpPr>
            <p:nvPr/>
          </p:nvCxnSpPr>
          <p:spPr>
            <a:xfrm>
              <a:off x="5434955" y="3715918"/>
              <a:ext cx="721221" cy="0"/>
            </a:xfrm>
            <a:prstGeom prst="straightConnector1">
              <a:avLst/>
            </a:prstGeom>
            <a:noFill/>
            <a:ln w="76200" cap="flat" cmpd="sng" algn="ctr">
              <a:solidFill>
                <a:sysClr val="windowText" lastClr="000000"/>
              </a:solidFill>
              <a:prstDash val="solid"/>
              <a:miter lim="800000"/>
              <a:tailEnd type="triangle"/>
            </a:ln>
            <a:effectLst/>
          </p:spPr>
        </p:cxnSp>
        <p:sp>
          <p:nvSpPr>
            <p:cNvPr id="9" name="Rounded Rectangle 13">
              <a:extLst>
                <a:ext uri="{FF2B5EF4-FFF2-40B4-BE49-F238E27FC236}">
                  <a16:creationId xmlns:a16="http://schemas.microsoft.com/office/drawing/2014/main" id="{16C2320D-004D-4341-B969-E5F4BB2D930D}"/>
                </a:ext>
              </a:extLst>
            </p:cNvPr>
            <p:cNvSpPr/>
            <p:nvPr/>
          </p:nvSpPr>
          <p:spPr>
            <a:xfrm>
              <a:off x="181559" y="3193860"/>
              <a:ext cx="2193354" cy="1044116"/>
            </a:xfrm>
            <a:prstGeom prst="roundRect">
              <a:avLst/>
            </a:prstGeom>
            <a:solidFill>
              <a:srgbClr val="C00000"/>
            </a:soli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Calibri" panose="020F0502020204030204"/>
                  <a:ea typeface="+mn-ea"/>
                  <a:cs typeface="+mn-cs"/>
                </a:rPr>
                <a:t>Perekonomian</a:t>
              </a: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prstClr val="white"/>
                  </a:solidFill>
                  <a:effectLst/>
                  <a:uLnTx/>
                  <a:uFillTx/>
                  <a:latin typeface="Calibri" panose="020F0502020204030204"/>
                  <a:ea typeface="+mn-ea"/>
                  <a:cs typeface="+mn-cs"/>
                </a:rPr>
                <a:t>Berbasis</a:t>
              </a: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 SDA</a:t>
              </a:r>
            </a:p>
          </p:txBody>
        </p:sp>
        <p:cxnSp>
          <p:nvCxnSpPr>
            <p:cNvPr id="10" name="Straight Arrow Connector 9">
              <a:extLst>
                <a:ext uri="{FF2B5EF4-FFF2-40B4-BE49-F238E27FC236}">
                  <a16:creationId xmlns:a16="http://schemas.microsoft.com/office/drawing/2014/main" id="{C7EC5FF1-42D9-4545-B410-C784E2E15A11}"/>
                </a:ext>
              </a:extLst>
            </p:cNvPr>
            <p:cNvCxnSpPr>
              <a:stCxn id="9" idx="3"/>
              <a:endCxn id="4" idx="1"/>
            </p:cNvCxnSpPr>
            <p:nvPr/>
          </p:nvCxnSpPr>
          <p:spPr>
            <a:xfrm>
              <a:off x="2374913" y="3715918"/>
              <a:ext cx="696900" cy="0"/>
            </a:xfrm>
            <a:prstGeom prst="straightConnector1">
              <a:avLst/>
            </a:prstGeom>
            <a:noFill/>
            <a:ln w="76200" cap="flat" cmpd="sng" algn="ctr">
              <a:solidFill>
                <a:sysClr val="windowText" lastClr="000000"/>
              </a:solidFill>
              <a:prstDash val="solid"/>
              <a:miter lim="800000"/>
              <a:tailEnd type="triangle"/>
            </a:ln>
            <a:effectLst/>
          </p:spPr>
        </p:cxnSp>
        <p:sp>
          <p:nvSpPr>
            <p:cNvPr id="11" name="Content Placeholder 24">
              <a:extLst>
                <a:ext uri="{FF2B5EF4-FFF2-40B4-BE49-F238E27FC236}">
                  <a16:creationId xmlns:a16="http://schemas.microsoft.com/office/drawing/2014/main" id="{19647E14-98BC-4233-A76A-D1CC69EF01B9}"/>
                </a:ext>
              </a:extLst>
            </p:cNvPr>
            <p:cNvSpPr txBox="1">
              <a:spLocks/>
            </p:cNvSpPr>
            <p:nvPr/>
          </p:nvSpPr>
          <p:spPr>
            <a:xfrm>
              <a:off x="5585532" y="1500529"/>
              <a:ext cx="3014662" cy="1009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Indonesia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termasuk</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anggota</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ight Arrow 26">
              <a:extLst>
                <a:ext uri="{FF2B5EF4-FFF2-40B4-BE49-F238E27FC236}">
                  <a16:creationId xmlns:a16="http://schemas.microsoft.com/office/drawing/2014/main" id="{D1EBD9FD-A072-4A3A-8C50-DAAD6AAC14E1}"/>
                </a:ext>
              </a:extLst>
            </p:cNvPr>
            <p:cNvSpPr/>
            <p:nvPr/>
          </p:nvSpPr>
          <p:spPr>
            <a:xfrm>
              <a:off x="4829175" y="1681609"/>
              <a:ext cx="605780" cy="614379"/>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530AB101-0690-46F6-A4E7-F221AA5D296E}"/>
              </a:ext>
            </a:extLst>
          </p:cNvPr>
          <p:cNvSpPr txBox="1"/>
          <p:nvPr/>
        </p:nvSpPr>
        <p:spPr>
          <a:xfrm>
            <a:off x="6606139" y="5724944"/>
            <a:ext cx="53388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a:ln>
                  <a:noFill/>
                </a:ln>
                <a:solidFill>
                  <a:srgbClr val="404040"/>
                </a:solidFill>
                <a:effectLst/>
                <a:uLnTx/>
                <a:uFillTx/>
                <a:latin typeface="Corbel"/>
                <a:ea typeface="+mn-ea"/>
                <a:cs typeface="+mn-cs"/>
              </a:rPr>
              <a:t>WIPO : World Intellectual Property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800" b="0" i="0" u="none" strike="noStrike" kern="1200" cap="none" spc="0" normalizeH="0" baseline="0" noProof="0" dirty="0">
                <a:ln>
                  <a:noFill/>
                </a:ln>
                <a:solidFill>
                  <a:srgbClr val="404040"/>
                </a:solidFill>
                <a:effectLst/>
                <a:uLnTx/>
                <a:uFillTx/>
                <a:latin typeface="Corbel"/>
                <a:ea typeface="+mn-ea"/>
                <a:cs typeface="+mn-cs"/>
              </a:rPr>
              <a:t>WTO   : World Trade Organization </a:t>
            </a:r>
          </a:p>
        </p:txBody>
      </p:sp>
    </p:spTree>
    <p:extLst>
      <p:ext uri="{BB962C8B-B14F-4D97-AF65-F5344CB8AC3E}">
        <p14:creationId xmlns:p14="http://schemas.microsoft.com/office/powerpoint/2010/main" val="42017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80DFC-19CB-4DD0-8B86-AA1CDEFEC4AF}"/>
              </a:ext>
            </a:extLst>
          </p:cNvPr>
          <p:cNvSpPr>
            <a:spLocks noGrp="1"/>
          </p:cNvSpPr>
          <p:nvPr>
            <p:ph type="title"/>
          </p:nvPr>
        </p:nvSpPr>
        <p:spPr>
          <a:xfrm>
            <a:off x="154005" y="178602"/>
            <a:ext cx="11752446" cy="658796"/>
          </a:xfrm>
        </p:spPr>
        <p:txBody>
          <a:bodyPr>
            <a:normAutofit/>
          </a:bodyPr>
          <a:lstStyle/>
          <a:p>
            <a:r>
              <a:rPr lang="en-ID" sz="2800" dirty="0" err="1">
                <a:solidFill>
                  <a:srgbClr val="FF0000"/>
                </a:solidFill>
              </a:rPr>
              <a:t>Komposisi</a:t>
            </a:r>
            <a:r>
              <a:rPr lang="en-ID" sz="2800" dirty="0">
                <a:solidFill>
                  <a:srgbClr val="FF0000"/>
                </a:solidFill>
              </a:rPr>
              <a:t> </a:t>
            </a:r>
            <a:r>
              <a:rPr lang="en-ID" sz="2800" dirty="0" err="1">
                <a:solidFill>
                  <a:srgbClr val="FF0000"/>
                </a:solidFill>
              </a:rPr>
              <a:t>nilai</a:t>
            </a:r>
            <a:r>
              <a:rPr lang="en-ID" sz="2800" dirty="0">
                <a:solidFill>
                  <a:srgbClr val="FF0000"/>
                </a:solidFill>
              </a:rPr>
              <a:t> pasar </a:t>
            </a:r>
            <a:r>
              <a:rPr lang="en-ID" sz="2800" dirty="0" err="1">
                <a:solidFill>
                  <a:srgbClr val="FF0000"/>
                </a:solidFill>
              </a:rPr>
              <a:t>ekuitas</a:t>
            </a:r>
            <a:r>
              <a:rPr lang="en-ID" sz="2800" dirty="0">
                <a:solidFill>
                  <a:srgbClr val="FF0000"/>
                </a:solidFill>
              </a:rPr>
              <a:t> (</a:t>
            </a:r>
            <a:r>
              <a:rPr lang="en-ID" sz="2800" dirty="0" err="1">
                <a:solidFill>
                  <a:srgbClr val="FF0000"/>
                </a:solidFill>
              </a:rPr>
              <a:t>aktiva</a:t>
            </a:r>
            <a:r>
              <a:rPr lang="en-ID" sz="2800" dirty="0">
                <a:solidFill>
                  <a:srgbClr val="FF0000"/>
                </a:solidFill>
              </a:rPr>
              <a:t>/</a:t>
            </a:r>
            <a:r>
              <a:rPr lang="en-ID" sz="2800" dirty="0" err="1">
                <a:solidFill>
                  <a:srgbClr val="FF0000"/>
                </a:solidFill>
              </a:rPr>
              <a:t>kekayaan</a:t>
            </a:r>
            <a:r>
              <a:rPr lang="en-ID" sz="2800" dirty="0">
                <a:solidFill>
                  <a:srgbClr val="FF0000"/>
                </a:solidFill>
              </a:rPr>
              <a:t>) 500 </a:t>
            </a:r>
            <a:r>
              <a:rPr lang="en-ID" sz="2800" dirty="0" err="1">
                <a:solidFill>
                  <a:srgbClr val="FF0000"/>
                </a:solidFill>
              </a:rPr>
              <a:t>perusahaan</a:t>
            </a:r>
            <a:r>
              <a:rPr lang="en-ID" sz="2800" dirty="0">
                <a:solidFill>
                  <a:srgbClr val="FF0000"/>
                </a:solidFill>
              </a:rPr>
              <a:t> </a:t>
            </a:r>
            <a:r>
              <a:rPr lang="en-ID" sz="2800" dirty="0" err="1">
                <a:solidFill>
                  <a:srgbClr val="FF0000"/>
                </a:solidFill>
              </a:rPr>
              <a:t>besar</a:t>
            </a:r>
            <a:r>
              <a:rPr lang="en-ID" sz="2800" dirty="0">
                <a:solidFill>
                  <a:srgbClr val="FF0000"/>
                </a:solidFill>
              </a:rPr>
              <a:t> di USA </a:t>
            </a:r>
          </a:p>
        </p:txBody>
      </p:sp>
      <p:pic>
        <p:nvPicPr>
          <p:cNvPr id="3" name="Picture 2">
            <a:extLst>
              <a:ext uri="{FF2B5EF4-FFF2-40B4-BE49-F238E27FC236}">
                <a16:creationId xmlns:a16="http://schemas.microsoft.com/office/drawing/2014/main" id="{4CDEDBD5-1F8F-4572-A275-AB5462896F7E}"/>
              </a:ext>
            </a:extLst>
          </p:cNvPr>
          <p:cNvPicPr>
            <a:picLocks noChangeAspect="1"/>
          </p:cNvPicPr>
          <p:nvPr/>
        </p:nvPicPr>
        <p:blipFill>
          <a:blip r:embed="rId2"/>
          <a:stretch>
            <a:fillRect/>
          </a:stretch>
        </p:blipFill>
        <p:spPr>
          <a:xfrm>
            <a:off x="292001" y="914400"/>
            <a:ext cx="8139730" cy="5009525"/>
          </a:xfrm>
          <a:prstGeom prst="rect">
            <a:avLst/>
          </a:prstGeom>
        </p:spPr>
      </p:pic>
      <p:sp>
        <p:nvSpPr>
          <p:cNvPr id="4" name="TextBox 3">
            <a:extLst>
              <a:ext uri="{FF2B5EF4-FFF2-40B4-BE49-F238E27FC236}">
                <a16:creationId xmlns:a16="http://schemas.microsoft.com/office/drawing/2014/main" id="{8813F401-C58B-4377-890A-1E4EF8096E32}"/>
              </a:ext>
            </a:extLst>
          </p:cNvPr>
          <p:cNvSpPr txBox="1"/>
          <p:nvPr/>
        </p:nvSpPr>
        <p:spPr>
          <a:xfrm>
            <a:off x="551591" y="6044511"/>
            <a:ext cx="115281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Sumber</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http://www.oceantomo.com/2015/03/04/2015-intangible-asset-market-value-study/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60958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2757-6EB9-48FA-9937-A6B903AF60E8}"/>
              </a:ext>
            </a:extLst>
          </p:cNvPr>
          <p:cNvSpPr>
            <a:spLocks noGrp="1"/>
          </p:cNvSpPr>
          <p:nvPr>
            <p:ph type="title"/>
          </p:nvPr>
        </p:nvSpPr>
        <p:spPr>
          <a:xfrm>
            <a:off x="563717" y="119083"/>
            <a:ext cx="9509760" cy="1233424"/>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4000" b="1" i="1" u="none" strike="noStrike" kern="1200" cap="none" spc="0" normalizeH="0" baseline="0" noProof="0" dirty="0">
                <a:ln>
                  <a:noFill/>
                </a:ln>
                <a:solidFill>
                  <a:srgbClr val="4F81BD">
                    <a:lumMod val="75000"/>
                  </a:srgbClr>
                </a:solidFill>
                <a:effectLst/>
                <a:uLnTx/>
                <a:uFillTx/>
                <a:latin typeface="Calibri" panose="020F0502020204030204"/>
                <a:ea typeface="+mn-ea"/>
                <a:cs typeface="+mn-cs"/>
              </a:rPr>
              <a:t>Global Competitiveness Index</a:t>
            </a:r>
            <a:br>
              <a:rPr kumimoji="0" lang="en-US" sz="4000" b="1" i="1" u="none" strike="noStrike" kern="1200" cap="none" spc="0" normalizeH="0" baseline="0" noProof="0" dirty="0">
                <a:ln>
                  <a:noFill/>
                </a:ln>
                <a:solidFill>
                  <a:srgbClr val="4F81BD">
                    <a:lumMod val="75000"/>
                  </a:srgbClr>
                </a:solidFill>
                <a:effectLst/>
                <a:uLnTx/>
                <a:uFillTx/>
                <a:latin typeface="Calibri" panose="020F0502020204030204"/>
                <a:ea typeface="+mn-ea"/>
                <a:cs typeface="+mn-cs"/>
              </a:rPr>
            </a:b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2017 – 2018 (WEF, 2018)</a:t>
            </a:r>
            <a:endParaRPr lang="en-ID" dirty="0"/>
          </a:p>
        </p:txBody>
      </p:sp>
      <p:grpSp>
        <p:nvGrpSpPr>
          <p:cNvPr id="39" name="Group 38">
            <a:extLst>
              <a:ext uri="{FF2B5EF4-FFF2-40B4-BE49-F238E27FC236}">
                <a16:creationId xmlns:a16="http://schemas.microsoft.com/office/drawing/2014/main" id="{535BC8F2-4327-4543-887E-5918EC86306D}"/>
              </a:ext>
            </a:extLst>
          </p:cNvPr>
          <p:cNvGrpSpPr/>
          <p:nvPr/>
        </p:nvGrpSpPr>
        <p:grpSpPr>
          <a:xfrm>
            <a:off x="914400" y="1369863"/>
            <a:ext cx="9116266" cy="4885191"/>
            <a:chOff x="0" y="1457697"/>
            <a:chExt cx="9116266" cy="4885191"/>
          </a:xfrm>
        </p:grpSpPr>
        <p:sp>
          <p:nvSpPr>
            <p:cNvPr id="3" name="TextBox 2">
              <a:extLst>
                <a:ext uri="{FF2B5EF4-FFF2-40B4-BE49-F238E27FC236}">
                  <a16:creationId xmlns:a16="http://schemas.microsoft.com/office/drawing/2014/main" id="{80E8BB96-675C-4C44-AB75-4783BADFD672}"/>
                </a:ext>
              </a:extLst>
            </p:cNvPr>
            <p:cNvSpPr txBox="1"/>
            <p:nvPr/>
          </p:nvSpPr>
          <p:spPr>
            <a:xfrm>
              <a:off x="3980333" y="1612691"/>
              <a:ext cx="1424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MALAYSIA </a:t>
              </a:r>
            </a:p>
          </p:txBody>
        </p:sp>
        <p:sp>
          <p:nvSpPr>
            <p:cNvPr id="4" name="TextBox 3">
              <a:extLst>
                <a:ext uri="{FF2B5EF4-FFF2-40B4-BE49-F238E27FC236}">
                  <a16:creationId xmlns:a16="http://schemas.microsoft.com/office/drawing/2014/main" id="{097B251C-A85B-4542-8F93-D8A751C73212}"/>
                </a:ext>
              </a:extLst>
            </p:cNvPr>
            <p:cNvSpPr txBox="1"/>
            <p:nvPr/>
          </p:nvSpPr>
          <p:spPr>
            <a:xfrm>
              <a:off x="6942624" y="1628760"/>
              <a:ext cx="16251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SINGAPURA </a:t>
              </a:r>
            </a:p>
          </p:txBody>
        </p:sp>
        <p:sp>
          <p:nvSpPr>
            <p:cNvPr id="5" name="TextBox 4">
              <a:extLst>
                <a:ext uri="{FF2B5EF4-FFF2-40B4-BE49-F238E27FC236}">
                  <a16:creationId xmlns:a16="http://schemas.microsoft.com/office/drawing/2014/main" id="{E64694BF-4126-428D-BF7F-DCCC388E8A00}"/>
                </a:ext>
              </a:extLst>
            </p:cNvPr>
            <p:cNvSpPr txBox="1"/>
            <p:nvPr/>
          </p:nvSpPr>
          <p:spPr>
            <a:xfrm>
              <a:off x="690282" y="1634008"/>
              <a:ext cx="15225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INDONESIA </a:t>
              </a:r>
            </a:p>
          </p:txBody>
        </p:sp>
        <p:grpSp>
          <p:nvGrpSpPr>
            <p:cNvPr id="6" name="Group 5">
              <a:extLst>
                <a:ext uri="{FF2B5EF4-FFF2-40B4-BE49-F238E27FC236}">
                  <a16:creationId xmlns:a16="http://schemas.microsoft.com/office/drawing/2014/main" id="{73055A53-B24B-4835-914A-874FF963FB9F}"/>
                </a:ext>
              </a:extLst>
            </p:cNvPr>
            <p:cNvGrpSpPr/>
            <p:nvPr/>
          </p:nvGrpSpPr>
          <p:grpSpPr>
            <a:xfrm>
              <a:off x="0" y="2050253"/>
              <a:ext cx="3041341" cy="2945776"/>
              <a:chOff x="0" y="1834353"/>
              <a:chExt cx="3041341" cy="2945776"/>
            </a:xfrm>
          </p:grpSpPr>
          <p:pic>
            <p:nvPicPr>
              <p:cNvPr id="7" name="Picture 6">
                <a:extLst>
                  <a:ext uri="{FF2B5EF4-FFF2-40B4-BE49-F238E27FC236}">
                    <a16:creationId xmlns:a16="http://schemas.microsoft.com/office/drawing/2014/main" id="{96E7D1DF-85B1-4716-8522-45215AD9C4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349" t="19638" r="4783" b="48966"/>
              <a:stretch/>
            </p:blipFill>
            <p:spPr>
              <a:xfrm>
                <a:off x="0" y="1834353"/>
                <a:ext cx="3041341" cy="2945776"/>
              </a:xfrm>
              <a:prstGeom prst="rect">
                <a:avLst/>
              </a:prstGeom>
            </p:spPr>
          </p:pic>
          <p:sp>
            <p:nvSpPr>
              <p:cNvPr id="8" name="Rounded Rectangle 34">
                <a:extLst>
                  <a:ext uri="{FF2B5EF4-FFF2-40B4-BE49-F238E27FC236}">
                    <a16:creationId xmlns:a16="http://schemas.microsoft.com/office/drawing/2014/main" id="{C5010254-9699-45EC-9F0B-868CA8A13663}"/>
                  </a:ext>
                </a:extLst>
              </p:cNvPr>
              <p:cNvSpPr/>
              <p:nvPr/>
            </p:nvSpPr>
            <p:spPr>
              <a:xfrm>
                <a:off x="637614" y="2590573"/>
                <a:ext cx="546847" cy="349624"/>
              </a:xfrm>
              <a:prstGeom prst="roundRect">
                <a:avLst/>
              </a:prstGeom>
              <a:no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5">
                <a:extLst>
                  <a:ext uri="{FF2B5EF4-FFF2-40B4-BE49-F238E27FC236}">
                    <a16:creationId xmlns:a16="http://schemas.microsoft.com/office/drawing/2014/main" id="{09099172-DB47-448C-B7C1-C29AEE16DC6E}"/>
                  </a:ext>
                </a:extLst>
              </p:cNvPr>
              <p:cNvSpPr/>
              <p:nvPr/>
            </p:nvSpPr>
            <p:spPr>
              <a:xfrm>
                <a:off x="2084159" y="3662083"/>
                <a:ext cx="687298" cy="349624"/>
              </a:xfrm>
              <a:prstGeom prst="roundRect">
                <a:avLst/>
              </a:prstGeom>
              <a:no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36">
                <a:extLst>
                  <a:ext uri="{FF2B5EF4-FFF2-40B4-BE49-F238E27FC236}">
                    <a16:creationId xmlns:a16="http://schemas.microsoft.com/office/drawing/2014/main" id="{54A12C94-5725-4CD0-B148-F5728314305C}"/>
                  </a:ext>
                </a:extLst>
              </p:cNvPr>
              <p:cNvSpPr/>
              <p:nvPr/>
            </p:nvSpPr>
            <p:spPr>
              <a:xfrm>
                <a:off x="395514" y="3662083"/>
                <a:ext cx="546847" cy="349624"/>
              </a:xfrm>
              <a:prstGeom prst="roundRect">
                <a:avLst/>
              </a:prstGeom>
              <a:no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78047CF0-9579-422F-88D5-66E22879757D}"/>
                </a:ext>
              </a:extLst>
            </p:cNvPr>
            <p:cNvGrpSpPr/>
            <p:nvPr/>
          </p:nvGrpSpPr>
          <p:grpSpPr>
            <a:xfrm>
              <a:off x="2983807" y="2046044"/>
              <a:ext cx="3116885" cy="3034245"/>
              <a:chOff x="2983807" y="1830144"/>
              <a:chExt cx="3116885" cy="3034245"/>
            </a:xfrm>
          </p:grpSpPr>
          <p:pic>
            <p:nvPicPr>
              <p:cNvPr id="12" name="Picture 11">
                <a:extLst>
                  <a:ext uri="{FF2B5EF4-FFF2-40B4-BE49-F238E27FC236}">
                    <a16:creationId xmlns:a16="http://schemas.microsoft.com/office/drawing/2014/main" id="{AC9E429C-5672-4E5F-83AC-65A322CF09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93" t="19778" r="5495" b="49395"/>
              <a:stretch/>
            </p:blipFill>
            <p:spPr>
              <a:xfrm>
                <a:off x="2983807" y="1830144"/>
                <a:ext cx="3116885" cy="3034245"/>
              </a:xfrm>
              <a:prstGeom prst="rect">
                <a:avLst/>
              </a:prstGeom>
            </p:spPr>
          </p:pic>
          <p:sp>
            <p:nvSpPr>
              <p:cNvPr id="13" name="Rounded Rectangle 37">
                <a:extLst>
                  <a:ext uri="{FF2B5EF4-FFF2-40B4-BE49-F238E27FC236}">
                    <a16:creationId xmlns:a16="http://schemas.microsoft.com/office/drawing/2014/main" id="{E5156A10-D90F-45F8-8C5B-EB764E74F090}"/>
                  </a:ext>
                </a:extLst>
              </p:cNvPr>
              <p:cNvSpPr/>
              <p:nvPr/>
            </p:nvSpPr>
            <p:spPr>
              <a:xfrm>
                <a:off x="3661745" y="2610412"/>
                <a:ext cx="546847" cy="349624"/>
              </a:xfrm>
              <a:prstGeom prst="roundRect">
                <a:avLst/>
              </a:prstGeom>
              <a:no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38">
                <a:extLst>
                  <a:ext uri="{FF2B5EF4-FFF2-40B4-BE49-F238E27FC236}">
                    <a16:creationId xmlns:a16="http://schemas.microsoft.com/office/drawing/2014/main" id="{02C6079A-FDE9-437C-8ABA-E67B982A3338}"/>
                  </a:ext>
                </a:extLst>
              </p:cNvPr>
              <p:cNvSpPr/>
              <p:nvPr/>
            </p:nvSpPr>
            <p:spPr>
              <a:xfrm>
                <a:off x="5082787" y="3707530"/>
                <a:ext cx="867489" cy="349624"/>
              </a:xfrm>
              <a:prstGeom prst="roundRect">
                <a:avLst/>
              </a:prstGeom>
              <a:no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39">
                <a:extLst>
                  <a:ext uri="{FF2B5EF4-FFF2-40B4-BE49-F238E27FC236}">
                    <a16:creationId xmlns:a16="http://schemas.microsoft.com/office/drawing/2014/main" id="{64A5C698-96CC-4908-A30B-C4E4ED83080C}"/>
                  </a:ext>
                </a:extLst>
              </p:cNvPr>
              <p:cNvSpPr/>
              <p:nvPr/>
            </p:nvSpPr>
            <p:spPr>
              <a:xfrm>
                <a:off x="3355942" y="3707530"/>
                <a:ext cx="587188" cy="349624"/>
              </a:xfrm>
              <a:prstGeom prst="roundRect">
                <a:avLst/>
              </a:prstGeom>
              <a:no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44D57ABC-EC51-41C4-BD2B-60209FF86F55}"/>
                </a:ext>
              </a:extLst>
            </p:cNvPr>
            <p:cNvGrpSpPr/>
            <p:nvPr/>
          </p:nvGrpSpPr>
          <p:grpSpPr>
            <a:xfrm>
              <a:off x="6096499" y="2055568"/>
              <a:ext cx="3019767" cy="2949985"/>
              <a:chOff x="6096499" y="1839668"/>
              <a:chExt cx="3019767" cy="2949985"/>
            </a:xfrm>
          </p:grpSpPr>
          <p:pic>
            <p:nvPicPr>
              <p:cNvPr id="17" name="Picture 16">
                <a:extLst>
                  <a:ext uri="{FF2B5EF4-FFF2-40B4-BE49-F238E27FC236}">
                    <a16:creationId xmlns:a16="http://schemas.microsoft.com/office/drawing/2014/main" id="{C0B55744-6027-47DD-A882-76DCE4DC12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15" t="19846" r="5670" b="49837"/>
              <a:stretch/>
            </p:blipFill>
            <p:spPr>
              <a:xfrm>
                <a:off x="6096499" y="1839668"/>
                <a:ext cx="3019767" cy="2949985"/>
              </a:xfrm>
              <a:prstGeom prst="rect">
                <a:avLst/>
              </a:prstGeom>
            </p:spPr>
          </p:pic>
          <p:sp>
            <p:nvSpPr>
              <p:cNvPr id="18" name="Rounded Rectangle 40">
                <a:extLst>
                  <a:ext uri="{FF2B5EF4-FFF2-40B4-BE49-F238E27FC236}">
                    <a16:creationId xmlns:a16="http://schemas.microsoft.com/office/drawing/2014/main" id="{395D5B8E-4629-455C-A105-234349BEC322}"/>
                  </a:ext>
                </a:extLst>
              </p:cNvPr>
              <p:cNvSpPr/>
              <p:nvPr/>
            </p:nvSpPr>
            <p:spPr>
              <a:xfrm>
                <a:off x="6715886" y="2615224"/>
                <a:ext cx="546847" cy="349624"/>
              </a:xfrm>
              <a:prstGeom prst="roundRect">
                <a:avLst/>
              </a:prstGeom>
              <a:no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41">
                <a:extLst>
                  <a:ext uri="{FF2B5EF4-FFF2-40B4-BE49-F238E27FC236}">
                    <a16:creationId xmlns:a16="http://schemas.microsoft.com/office/drawing/2014/main" id="{66ADF1D0-2669-4A4F-88B0-6A0AC71086DE}"/>
                  </a:ext>
                </a:extLst>
              </p:cNvPr>
              <p:cNvSpPr/>
              <p:nvPr/>
            </p:nvSpPr>
            <p:spPr>
              <a:xfrm>
                <a:off x="8170593" y="3709479"/>
                <a:ext cx="687298" cy="349624"/>
              </a:xfrm>
              <a:prstGeom prst="roundRect">
                <a:avLst/>
              </a:prstGeom>
              <a:no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42">
                <a:extLst>
                  <a:ext uri="{FF2B5EF4-FFF2-40B4-BE49-F238E27FC236}">
                    <a16:creationId xmlns:a16="http://schemas.microsoft.com/office/drawing/2014/main" id="{52160F69-4BF0-4C95-934A-87B9D41BB8E7}"/>
                  </a:ext>
                </a:extLst>
              </p:cNvPr>
              <p:cNvSpPr/>
              <p:nvPr/>
            </p:nvSpPr>
            <p:spPr>
              <a:xfrm>
                <a:off x="6383753" y="3703647"/>
                <a:ext cx="603390" cy="349624"/>
              </a:xfrm>
              <a:prstGeom prst="roundRect">
                <a:avLst/>
              </a:prstGeom>
              <a:no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a:extLst>
                <a:ext uri="{FF2B5EF4-FFF2-40B4-BE49-F238E27FC236}">
                  <a16:creationId xmlns:a16="http://schemas.microsoft.com/office/drawing/2014/main" id="{985DE66B-FFEE-4719-B327-10BCD0CBC598}"/>
                </a:ext>
              </a:extLst>
            </p:cNvPr>
            <p:cNvSpPr/>
            <p:nvPr/>
          </p:nvSpPr>
          <p:spPr>
            <a:xfrm>
              <a:off x="2966304" y="1485691"/>
              <a:ext cx="55603" cy="4857197"/>
            </a:xfrm>
            <a:prstGeom prst="rect">
              <a:avLst/>
            </a:prstGeom>
            <a:solidFill>
              <a:sysClr val="window" lastClr="FFFFFF">
                <a:lumMod val="95000"/>
              </a:sysClr>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AD674EF-E119-488B-A60D-461C96198F3D}"/>
                </a:ext>
              </a:extLst>
            </p:cNvPr>
            <p:cNvSpPr/>
            <p:nvPr/>
          </p:nvSpPr>
          <p:spPr>
            <a:xfrm>
              <a:off x="6062592" y="1457697"/>
              <a:ext cx="55603" cy="4857197"/>
            </a:xfrm>
            <a:prstGeom prst="rect">
              <a:avLst/>
            </a:prstGeom>
            <a:solidFill>
              <a:sysClr val="window" lastClr="FFFFFF">
                <a:lumMod val="95000"/>
              </a:sysClr>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Up Arrow 61">
              <a:extLst>
                <a:ext uri="{FF2B5EF4-FFF2-40B4-BE49-F238E27FC236}">
                  <a16:creationId xmlns:a16="http://schemas.microsoft.com/office/drawing/2014/main" id="{64A70095-F204-4A12-818F-9F1448F0F620}"/>
                </a:ext>
              </a:extLst>
            </p:cNvPr>
            <p:cNvSpPr/>
            <p:nvPr/>
          </p:nvSpPr>
          <p:spPr>
            <a:xfrm>
              <a:off x="400298" y="5334757"/>
              <a:ext cx="345427" cy="624513"/>
            </a:xfrm>
            <a:prstGeom prst="upArrow">
              <a:avLst/>
            </a:prstGeom>
            <a:solidFill>
              <a:srgbClr val="70AD47">
                <a:lumMod val="75000"/>
              </a:srgbClr>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B715D24-B6E2-4F7E-88D6-7AF527E220E8}"/>
                </a:ext>
              </a:extLst>
            </p:cNvPr>
            <p:cNvGrpSpPr/>
            <p:nvPr/>
          </p:nvGrpSpPr>
          <p:grpSpPr>
            <a:xfrm>
              <a:off x="660715" y="5382933"/>
              <a:ext cx="2285213" cy="648019"/>
              <a:chOff x="660715" y="5382933"/>
              <a:chExt cx="2285213" cy="648019"/>
            </a:xfrm>
          </p:grpSpPr>
          <p:sp>
            <p:nvSpPr>
              <p:cNvPr id="25" name="TextBox 24">
                <a:extLst>
                  <a:ext uri="{FF2B5EF4-FFF2-40B4-BE49-F238E27FC236}">
                    <a16:creationId xmlns:a16="http://schemas.microsoft.com/office/drawing/2014/main" id="{2F01E482-A449-4B5C-935A-EF2D81110B41}"/>
                  </a:ext>
                </a:extLst>
              </p:cNvPr>
              <p:cNvSpPr txBox="1"/>
              <p:nvPr/>
            </p:nvSpPr>
            <p:spPr>
              <a:xfrm>
                <a:off x="1221334" y="5480194"/>
                <a:ext cx="1724594" cy="535531"/>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Emerging and Developing Asia</a:t>
                </a:r>
              </a:p>
            </p:txBody>
          </p:sp>
          <p:sp>
            <p:nvSpPr>
              <p:cNvPr id="26" name="TextBox 25">
                <a:extLst>
                  <a:ext uri="{FF2B5EF4-FFF2-40B4-BE49-F238E27FC236}">
                    <a16:creationId xmlns:a16="http://schemas.microsoft.com/office/drawing/2014/main" id="{4C97EE19-B6DA-4C27-ADDE-3B72661EC228}"/>
                  </a:ext>
                </a:extLst>
              </p:cNvPr>
              <p:cNvSpPr txBox="1"/>
              <p:nvPr/>
            </p:nvSpPr>
            <p:spPr>
              <a:xfrm>
                <a:off x="664143" y="5382933"/>
                <a:ext cx="73570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504D">
                        <a:lumMod val="50000"/>
                      </a:srgbClr>
                    </a:solidFill>
                    <a:effectLst/>
                    <a:uLnTx/>
                    <a:uFillTx/>
                    <a:latin typeface="Calibri" panose="020F0502020204030204"/>
                    <a:ea typeface="+mn-ea"/>
                    <a:cs typeface="+mn-cs"/>
                  </a:rPr>
                  <a:t>36</a:t>
                </a:r>
              </a:p>
            </p:txBody>
          </p:sp>
          <p:sp>
            <p:nvSpPr>
              <p:cNvPr id="27" name="Ellipse 53">
                <a:extLst>
                  <a:ext uri="{FF2B5EF4-FFF2-40B4-BE49-F238E27FC236}">
                    <a16:creationId xmlns:a16="http://schemas.microsoft.com/office/drawing/2014/main" id="{A7D585B2-05D6-42F8-A6D8-31838571913B}"/>
                  </a:ext>
                </a:extLst>
              </p:cNvPr>
              <p:cNvSpPr/>
              <p:nvPr/>
            </p:nvSpPr>
            <p:spPr bwMode="auto">
              <a:xfrm>
                <a:off x="660715" y="5922578"/>
                <a:ext cx="607758" cy="108374"/>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ＭＳ Ｐゴシック" charset="-128"/>
                  <a:cs typeface="+mn-cs"/>
                </a:endParaRPr>
              </a:p>
            </p:txBody>
          </p:sp>
        </p:grpSp>
        <p:sp>
          <p:nvSpPr>
            <p:cNvPr id="28" name="Up Arrow 69">
              <a:extLst>
                <a:ext uri="{FF2B5EF4-FFF2-40B4-BE49-F238E27FC236}">
                  <a16:creationId xmlns:a16="http://schemas.microsoft.com/office/drawing/2014/main" id="{0576E12B-241C-449A-9167-EACFF6EF632A}"/>
                </a:ext>
              </a:extLst>
            </p:cNvPr>
            <p:cNvSpPr/>
            <p:nvPr/>
          </p:nvSpPr>
          <p:spPr>
            <a:xfrm>
              <a:off x="3404646" y="5325805"/>
              <a:ext cx="345427" cy="624513"/>
            </a:xfrm>
            <a:prstGeom prst="upArrow">
              <a:avLst/>
            </a:prstGeom>
            <a:solidFill>
              <a:srgbClr val="70AD47">
                <a:lumMod val="75000"/>
              </a:srgbClr>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B076FBE4-9404-4508-AFA2-3063FE04D0B2}"/>
                </a:ext>
              </a:extLst>
            </p:cNvPr>
            <p:cNvGrpSpPr/>
            <p:nvPr/>
          </p:nvGrpSpPr>
          <p:grpSpPr>
            <a:xfrm>
              <a:off x="3665063" y="5373981"/>
              <a:ext cx="2285213" cy="648019"/>
              <a:chOff x="3665063" y="5373981"/>
              <a:chExt cx="2285213" cy="648019"/>
            </a:xfrm>
          </p:grpSpPr>
          <p:sp>
            <p:nvSpPr>
              <p:cNvPr id="30" name="TextBox 29">
                <a:extLst>
                  <a:ext uri="{FF2B5EF4-FFF2-40B4-BE49-F238E27FC236}">
                    <a16:creationId xmlns:a16="http://schemas.microsoft.com/office/drawing/2014/main" id="{CC2A14CD-1DD4-4694-B165-5E1E46C1DF46}"/>
                  </a:ext>
                </a:extLst>
              </p:cNvPr>
              <p:cNvSpPr txBox="1"/>
              <p:nvPr/>
            </p:nvSpPr>
            <p:spPr>
              <a:xfrm>
                <a:off x="4225682" y="5471242"/>
                <a:ext cx="1724594" cy="535531"/>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Emerging and Developing Asia</a:t>
                </a:r>
              </a:p>
            </p:txBody>
          </p:sp>
          <p:sp>
            <p:nvSpPr>
              <p:cNvPr id="31" name="TextBox 30">
                <a:extLst>
                  <a:ext uri="{FF2B5EF4-FFF2-40B4-BE49-F238E27FC236}">
                    <a16:creationId xmlns:a16="http://schemas.microsoft.com/office/drawing/2014/main" id="{EFB422BA-FAA2-4A86-902F-41CC0FC61915}"/>
                  </a:ext>
                </a:extLst>
              </p:cNvPr>
              <p:cNvSpPr txBox="1"/>
              <p:nvPr/>
            </p:nvSpPr>
            <p:spPr>
              <a:xfrm>
                <a:off x="3668491" y="5373981"/>
                <a:ext cx="73570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BBB59">
                        <a:lumMod val="75000"/>
                      </a:srgbClr>
                    </a:solidFill>
                    <a:effectLst/>
                    <a:uLnTx/>
                    <a:uFillTx/>
                    <a:latin typeface="Calibri" panose="020F0502020204030204"/>
                    <a:ea typeface="+mn-ea"/>
                    <a:cs typeface="+mn-cs"/>
                  </a:rPr>
                  <a:t>23</a:t>
                </a:r>
              </a:p>
            </p:txBody>
          </p:sp>
          <p:sp>
            <p:nvSpPr>
              <p:cNvPr id="32" name="Ellipse 53">
                <a:extLst>
                  <a:ext uri="{FF2B5EF4-FFF2-40B4-BE49-F238E27FC236}">
                    <a16:creationId xmlns:a16="http://schemas.microsoft.com/office/drawing/2014/main" id="{AA927942-EFF3-4AE1-82ED-3E1124EEEC0C}"/>
                  </a:ext>
                </a:extLst>
              </p:cNvPr>
              <p:cNvSpPr/>
              <p:nvPr/>
            </p:nvSpPr>
            <p:spPr bwMode="auto">
              <a:xfrm>
                <a:off x="3665063" y="5913626"/>
                <a:ext cx="607758" cy="108374"/>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ＭＳ Ｐゴシック" charset="-128"/>
                  <a:cs typeface="+mn-cs"/>
                </a:endParaRPr>
              </a:p>
            </p:txBody>
          </p:sp>
        </p:grpSp>
        <p:sp>
          <p:nvSpPr>
            <p:cNvPr id="33" name="Up Arrow 74">
              <a:extLst>
                <a:ext uri="{FF2B5EF4-FFF2-40B4-BE49-F238E27FC236}">
                  <a16:creationId xmlns:a16="http://schemas.microsoft.com/office/drawing/2014/main" id="{0D9875BB-C89C-4ECB-B485-3CF3E23979AA}"/>
                </a:ext>
              </a:extLst>
            </p:cNvPr>
            <p:cNvSpPr/>
            <p:nvPr/>
          </p:nvSpPr>
          <p:spPr>
            <a:xfrm rot="10800000">
              <a:off x="6503774" y="5382932"/>
              <a:ext cx="364089" cy="571852"/>
            </a:xfrm>
            <a:prstGeom prst="upArrow">
              <a:avLst/>
            </a:prstGeom>
            <a:solidFill>
              <a:srgbClr val="A5A5A5">
                <a:lumMod val="75000"/>
              </a:srgbClr>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9AB17C4A-C4F2-4338-A08E-26F3EC4ECDBB}"/>
                </a:ext>
              </a:extLst>
            </p:cNvPr>
            <p:cNvGrpSpPr/>
            <p:nvPr/>
          </p:nvGrpSpPr>
          <p:grpSpPr>
            <a:xfrm>
              <a:off x="6764192" y="5378448"/>
              <a:ext cx="2285213" cy="648019"/>
              <a:chOff x="6764192" y="5378448"/>
              <a:chExt cx="2285213" cy="648019"/>
            </a:xfrm>
          </p:grpSpPr>
          <p:sp>
            <p:nvSpPr>
              <p:cNvPr id="35" name="TextBox 34">
                <a:extLst>
                  <a:ext uri="{FF2B5EF4-FFF2-40B4-BE49-F238E27FC236}">
                    <a16:creationId xmlns:a16="http://schemas.microsoft.com/office/drawing/2014/main" id="{3649A650-7DA0-427E-9F3B-742E2B4FECA7}"/>
                  </a:ext>
                </a:extLst>
              </p:cNvPr>
              <p:cNvSpPr txBox="1"/>
              <p:nvPr/>
            </p:nvSpPr>
            <p:spPr>
              <a:xfrm>
                <a:off x="7324811" y="5475709"/>
                <a:ext cx="1724594" cy="535531"/>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Advanced Economics</a:t>
                </a:r>
              </a:p>
            </p:txBody>
          </p:sp>
          <p:sp>
            <p:nvSpPr>
              <p:cNvPr id="36" name="TextBox 35">
                <a:extLst>
                  <a:ext uri="{FF2B5EF4-FFF2-40B4-BE49-F238E27FC236}">
                    <a16:creationId xmlns:a16="http://schemas.microsoft.com/office/drawing/2014/main" id="{D2973851-ED98-416B-A6E9-915175A4E944}"/>
                  </a:ext>
                </a:extLst>
              </p:cNvPr>
              <p:cNvSpPr txBox="1"/>
              <p:nvPr/>
            </p:nvSpPr>
            <p:spPr>
              <a:xfrm>
                <a:off x="6867864" y="5378448"/>
                <a:ext cx="65412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lumMod val="75000"/>
                      </a:srgbClr>
                    </a:solidFill>
                    <a:effectLst/>
                    <a:uLnTx/>
                    <a:uFillTx/>
                    <a:latin typeface="Calibri" panose="020F0502020204030204"/>
                    <a:ea typeface="+mn-ea"/>
                    <a:cs typeface="+mn-cs"/>
                  </a:rPr>
                  <a:t>3</a:t>
                </a:r>
              </a:p>
            </p:txBody>
          </p:sp>
          <p:sp>
            <p:nvSpPr>
              <p:cNvPr id="37" name="Ellipse 53">
                <a:extLst>
                  <a:ext uri="{FF2B5EF4-FFF2-40B4-BE49-F238E27FC236}">
                    <a16:creationId xmlns:a16="http://schemas.microsoft.com/office/drawing/2014/main" id="{614EC557-A827-41DE-B3EE-C9F94DFA848A}"/>
                  </a:ext>
                </a:extLst>
              </p:cNvPr>
              <p:cNvSpPr/>
              <p:nvPr/>
            </p:nvSpPr>
            <p:spPr bwMode="auto">
              <a:xfrm>
                <a:off x="6764192" y="5918093"/>
                <a:ext cx="607758" cy="108374"/>
              </a:xfrm>
              <a:prstGeom prst="ellipse">
                <a:avLst/>
              </a:prstGeom>
              <a:gradFill flip="none" rotWithShape="1">
                <a:gsLst>
                  <a:gs pos="24000">
                    <a:sysClr val="windowText" lastClr="000000">
                      <a:alpha val="44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ＭＳ Ｐゴシック" charset="-128"/>
                  <a:cs typeface="+mn-cs"/>
                </a:endParaRPr>
              </a:p>
            </p:txBody>
          </p:sp>
        </p:grpSp>
        <p:sp>
          <p:nvSpPr>
            <p:cNvPr id="38" name="Oval 37">
              <a:extLst>
                <a:ext uri="{FF2B5EF4-FFF2-40B4-BE49-F238E27FC236}">
                  <a16:creationId xmlns:a16="http://schemas.microsoft.com/office/drawing/2014/main" id="{1AF2CD20-25F1-4214-8AE0-D5A8D3AFADAE}"/>
                </a:ext>
              </a:extLst>
            </p:cNvPr>
            <p:cNvSpPr/>
            <p:nvPr/>
          </p:nvSpPr>
          <p:spPr>
            <a:xfrm>
              <a:off x="8633011" y="5997389"/>
              <a:ext cx="228600" cy="228600"/>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7314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3DD2-DE08-48C5-81A1-4EC10A2B7398}"/>
              </a:ext>
            </a:extLst>
          </p:cNvPr>
          <p:cNvSpPr>
            <a:spLocks noGrp="1"/>
          </p:cNvSpPr>
          <p:nvPr>
            <p:ph type="title"/>
          </p:nvPr>
        </p:nvSpPr>
        <p:spPr>
          <a:xfrm>
            <a:off x="426720" y="419233"/>
            <a:ext cx="9509760" cy="1233424"/>
          </a:xfrm>
        </p:spPr>
        <p:txBody>
          <a:bodyPr/>
          <a:lstStyle/>
          <a:p>
            <a:pPr marL="0" marR="0" lvl="0" indent="0" defTabSz="914400" rtl="0" eaLnBrk="1" fontAlgn="auto" latinLnBrk="0" hangingPunct="1">
              <a:lnSpc>
                <a:spcPct val="100000"/>
              </a:lnSpc>
              <a:spcBef>
                <a:spcPts val="0"/>
              </a:spcBef>
              <a:spcAft>
                <a:spcPts val="0"/>
              </a:spcAft>
              <a:tabLst/>
              <a:defRPr/>
            </a:pPr>
            <a:r>
              <a:rPr kumimoji="0" lang="en-US" sz="4000" b="1" i="1" u="none" strike="noStrike" kern="1200" cap="none" spc="0" normalizeH="0" baseline="0" noProof="0" dirty="0">
                <a:ln>
                  <a:noFill/>
                </a:ln>
                <a:solidFill>
                  <a:srgbClr val="4F81BD">
                    <a:lumMod val="75000"/>
                  </a:srgbClr>
                </a:solidFill>
                <a:effectLst/>
                <a:uLnTx/>
                <a:uFillTx/>
                <a:latin typeface="Calibri" panose="020F0502020204030204"/>
                <a:ea typeface="+mn-ea"/>
                <a:cs typeface="+mn-cs"/>
              </a:rPr>
              <a:t>Global Innovation Index</a:t>
            </a:r>
            <a:br>
              <a:rPr kumimoji="0" lang="en-US" sz="4000" b="1" i="1" u="none" strike="noStrike" kern="1200" cap="none" spc="0" normalizeH="0" baseline="0" noProof="0" dirty="0">
                <a:ln>
                  <a:noFill/>
                </a:ln>
                <a:solidFill>
                  <a:srgbClr val="4F81BD">
                    <a:lumMod val="75000"/>
                  </a:srgbClr>
                </a:solidFill>
                <a:effectLst/>
                <a:uLnTx/>
                <a:uFillTx/>
                <a:latin typeface="Calibri" panose="020F0502020204030204"/>
                <a:ea typeface="+mn-ea"/>
                <a:cs typeface="+mn-cs"/>
              </a:rPr>
            </a:br>
            <a:r>
              <a:rPr kumimoji="0" lang="en-US" sz="2500" b="1" i="1" u="none" strike="noStrike" kern="1200" cap="none" spc="0" normalizeH="0" baseline="0" noProof="0" dirty="0">
                <a:ln>
                  <a:noFill/>
                </a:ln>
                <a:solidFill>
                  <a:srgbClr val="4F81BD">
                    <a:lumMod val="75000"/>
                  </a:srgbClr>
                </a:solidFill>
                <a:effectLst/>
                <a:uLnTx/>
                <a:uFillTx/>
                <a:latin typeface="Calibri" panose="020F0502020204030204"/>
                <a:ea typeface="+mn-ea"/>
                <a:cs typeface="+mn-cs"/>
              </a:rPr>
              <a:t>rankings of 5 ASEAN Countries </a:t>
            </a:r>
            <a:r>
              <a:rPr kumimoji="0" lang="en-US" sz="2500" b="1" i="0" u="none" strike="noStrike" kern="1200" cap="none" spc="0" normalizeH="0" baseline="0" noProof="0" dirty="0">
                <a:ln>
                  <a:noFill/>
                </a:ln>
                <a:solidFill>
                  <a:srgbClr val="4F81BD">
                    <a:lumMod val="75000"/>
                  </a:srgbClr>
                </a:solidFill>
                <a:effectLst/>
                <a:uLnTx/>
                <a:uFillTx/>
                <a:latin typeface="Calibri" panose="020F0502020204030204"/>
                <a:ea typeface="+mn-ea"/>
                <a:cs typeface="+mn-cs"/>
              </a:rPr>
              <a:t>2014 – 2018 – WIPO </a:t>
            </a:r>
            <a:r>
              <a:rPr kumimoji="0" lang="en-US" sz="2500" b="1" i="0" u="none" strike="noStrike" kern="1200" cap="none" spc="0" normalizeH="0" baseline="0" noProof="0" dirty="0" err="1">
                <a:ln>
                  <a:noFill/>
                </a:ln>
                <a:solidFill>
                  <a:srgbClr val="4F81BD">
                    <a:lumMod val="75000"/>
                  </a:srgbClr>
                </a:solidFill>
                <a:effectLst/>
                <a:uLnTx/>
                <a:uFillTx/>
                <a:latin typeface="Calibri" panose="020F0502020204030204"/>
                <a:ea typeface="+mn-ea"/>
                <a:cs typeface="+mn-cs"/>
              </a:rPr>
              <a:t>vers</a:t>
            </a:r>
            <a:r>
              <a:rPr kumimoji="0" lang="en-US" sz="2500" b="1" i="1" u="none" strike="noStrike" kern="1200" cap="none" spc="0" normalizeH="0" baseline="0" noProof="0" dirty="0">
                <a:ln>
                  <a:noFill/>
                </a:ln>
                <a:solidFill>
                  <a:srgbClr val="4F81BD">
                    <a:lumMod val="75000"/>
                  </a:srgbClr>
                </a:solidFill>
                <a:effectLst/>
                <a:uLnTx/>
                <a:uFillTx/>
                <a:latin typeface="Calibri" panose="020F0502020204030204"/>
                <a:ea typeface="+mn-ea"/>
                <a:cs typeface="+mn-cs"/>
              </a:rPr>
              <a:t>.</a:t>
            </a:r>
            <a:endParaRPr lang="en-ID" dirty="0"/>
          </a:p>
        </p:txBody>
      </p:sp>
      <p:grpSp>
        <p:nvGrpSpPr>
          <p:cNvPr id="20" name="Group 19">
            <a:extLst>
              <a:ext uri="{FF2B5EF4-FFF2-40B4-BE49-F238E27FC236}">
                <a16:creationId xmlns:a16="http://schemas.microsoft.com/office/drawing/2014/main" id="{7322E605-9396-4CC5-B572-04065FE95E21}"/>
              </a:ext>
            </a:extLst>
          </p:cNvPr>
          <p:cNvGrpSpPr/>
          <p:nvPr/>
        </p:nvGrpSpPr>
        <p:grpSpPr>
          <a:xfrm>
            <a:off x="1420622" y="1807542"/>
            <a:ext cx="8751069" cy="5119083"/>
            <a:chOff x="178963" y="1769041"/>
            <a:chExt cx="8751069" cy="5119083"/>
          </a:xfrm>
        </p:grpSpPr>
        <p:graphicFrame>
          <p:nvGraphicFramePr>
            <p:cNvPr id="3" name="Content Placeholder 7">
              <a:extLst>
                <a:ext uri="{FF2B5EF4-FFF2-40B4-BE49-F238E27FC236}">
                  <a16:creationId xmlns:a16="http://schemas.microsoft.com/office/drawing/2014/main" id="{06271423-7605-4447-9322-0CB7A8EFFBE5}"/>
                </a:ext>
              </a:extLst>
            </p:cNvPr>
            <p:cNvGraphicFramePr>
              <a:graphicFrameLocks/>
            </p:cNvGraphicFramePr>
            <p:nvPr/>
          </p:nvGraphicFramePr>
          <p:xfrm>
            <a:off x="768935" y="1769041"/>
            <a:ext cx="5574113" cy="5119083"/>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 3">
              <a:extLst>
                <a:ext uri="{FF2B5EF4-FFF2-40B4-BE49-F238E27FC236}">
                  <a16:creationId xmlns:a16="http://schemas.microsoft.com/office/drawing/2014/main" id="{D8F068B4-A2CE-48F7-A331-A1351841CBD8}"/>
                </a:ext>
              </a:extLst>
            </p:cNvPr>
            <p:cNvGrpSpPr/>
            <p:nvPr/>
          </p:nvGrpSpPr>
          <p:grpSpPr>
            <a:xfrm>
              <a:off x="178963" y="2625007"/>
              <a:ext cx="1148779" cy="3156200"/>
              <a:chOff x="178963" y="2625007"/>
              <a:chExt cx="1148779" cy="3156200"/>
            </a:xfrm>
          </p:grpSpPr>
          <p:sp>
            <p:nvSpPr>
              <p:cNvPr id="5" name="TextBox 4">
                <a:extLst>
                  <a:ext uri="{FF2B5EF4-FFF2-40B4-BE49-F238E27FC236}">
                    <a16:creationId xmlns:a16="http://schemas.microsoft.com/office/drawing/2014/main" id="{0EC857E0-1BCA-4E0B-9C3A-F388B6112461}"/>
                  </a:ext>
                </a:extLst>
              </p:cNvPr>
              <p:cNvSpPr txBox="1"/>
              <p:nvPr/>
            </p:nvSpPr>
            <p:spPr>
              <a:xfrm>
                <a:off x="208168" y="5442653"/>
                <a:ext cx="107273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79646">
                        <a:lumMod val="50000"/>
                      </a:srgbClr>
                    </a:solidFill>
                    <a:effectLst/>
                    <a:uLnTx/>
                    <a:uFillTx/>
                    <a:latin typeface="Arial" panose="020B0604020202020204" pitchFamily="34" charset="0"/>
                    <a:ea typeface="+mn-ea"/>
                    <a:cs typeface="Arial" panose="020B0604020202020204" pitchFamily="34" charset="0"/>
                  </a:rPr>
                  <a:t>Indonesia</a:t>
                </a:r>
              </a:p>
            </p:txBody>
          </p:sp>
          <p:sp>
            <p:nvSpPr>
              <p:cNvPr id="6" name="TextBox 5">
                <a:extLst>
                  <a:ext uri="{FF2B5EF4-FFF2-40B4-BE49-F238E27FC236}">
                    <a16:creationId xmlns:a16="http://schemas.microsoft.com/office/drawing/2014/main" id="{D754692E-17B2-4EBB-A055-FF8818F177EB}"/>
                  </a:ext>
                </a:extLst>
              </p:cNvPr>
              <p:cNvSpPr txBox="1"/>
              <p:nvPr/>
            </p:nvSpPr>
            <p:spPr>
              <a:xfrm>
                <a:off x="178963" y="4815024"/>
                <a:ext cx="93275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64A2">
                        <a:lumMod val="50000"/>
                      </a:srgbClr>
                    </a:solidFill>
                    <a:effectLst/>
                    <a:uLnTx/>
                    <a:uFillTx/>
                    <a:latin typeface="Arial" panose="020B0604020202020204" pitchFamily="34" charset="0"/>
                    <a:ea typeface="+mn-ea"/>
                    <a:cs typeface="Arial" panose="020B0604020202020204" pitchFamily="34" charset="0"/>
                  </a:rPr>
                  <a:t>Vietnam</a:t>
                </a:r>
              </a:p>
            </p:txBody>
          </p:sp>
          <p:sp>
            <p:nvSpPr>
              <p:cNvPr id="7" name="TextBox 6">
                <a:extLst>
                  <a:ext uri="{FF2B5EF4-FFF2-40B4-BE49-F238E27FC236}">
                    <a16:creationId xmlns:a16="http://schemas.microsoft.com/office/drawing/2014/main" id="{D811BF9E-58ED-4685-AB04-671468AA05C8}"/>
                  </a:ext>
                </a:extLst>
              </p:cNvPr>
              <p:cNvSpPr txBox="1"/>
              <p:nvPr/>
            </p:nvSpPr>
            <p:spPr>
              <a:xfrm>
                <a:off x="190278" y="4002369"/>
                <a:ext cx="9685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BBB59">
                        <a:lumMod val="50000"/>
                      </a:srgbClr>
                    </a:solidFill>
                    <a:effectLst/>
                    <a:uLnTx/>
                    <a:uFillTx/>
                    <a:latin typeface="Arial" panose="020B0604020202020204" pitchFamily="34" charset="0"/>
                    <a:ea typeface="+mn-ea"/>
                    <a:cs typeface="Arial" panose="020B0604020202020204" pitchFamily="34" charset="0"/>
                  </a:rPr>
                  <a:t>Thailand</a:t>
                </a:r>
              </a:p>
            </p:txBody>
          </p:sp>
          <p:sp>
            <p:nvSpPr>
              <p:cNvPr id="8" name="TextBox 7">
                <a:extLst>
                  <a:ext uri="{FF2B5EF4-FFF2-40B4-BE49-F238E27FC236}">
                    <a16:creationId xmlns:a16="http://schemas.microsoft.com/office/drawing/2014/main" id="{CA7EFB93-60B6-4965-B4BF-B909DFF45F24}"/>
                  </a:ext>
                </a:extLst>
              </p:cNvPr>
              <p:cNvSpPr txBox="1"/>
              <p:nvPr/>
            </p:nvSpPr>
            <p:spPr>
              <a:xfrm>
                <a:off x="192693" y="3478788"/>
                <a:ext cx="99257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79646">
                        <a:lumMod val="50000"/>
                      </a:srgbClr>
                    </a:solidFill>
                    <a:effectLst/>
                    <a:uLnTx/>
                    <a:uFillTx/>
                    <a:latin typeface="Arial" panose="020B0604020202020204" pitchFamily="34" charset="0"/>
                    <a:ea typeface="+mn-ea"/>
                    <a:cs typeface="Arial" panose="020B0604020202020204" pitchFamily="34" charset="0"/>
                  </a:rPr>
                  <a:t>Malaysia</a:t>
                </a:r>
              </a:p>
            </p:txBody>
          </p:sp>
          <p:sp>
            <p:nvSpPr>
              <p:cNvPr id="9" name="TextBox 8">
                <a:extLst>
                  <a:ext uri="{FF2B5EF4-FFF2-40B4-BE49-F238E27FC236}">
                    <a16:creationId xmlns:a16="http://schemas.microsoft.com/office/drawing/2014/main" id="{A3D7ACFD-A34D-4833-AEBA-592E925156D9}"/>
                  </a:ext>
                </a:extLst>
              </p:cNvPr>
              <p:cNvSpPr txBox="1"/>
              <p:nvPr/>
            </p:nvSpPr>
            <p:spPr>
              <a:xfrm>
                <a:off x="210128" y="2625007"/>
                <a:ext cx="111761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Singapore</a:t>
                </a:r>
              </a:p>
            </p:txBody>
          </p:sp>
        </p:grpSp>
        <p:sp>
          <p:nvSpPr>
            <p:cNvPr id="10" name="Rectangle 9">
              <a:extLst>
                <a:ext uri="{FF2B5EF4-FFF2-40B4-BE49-F238E27FC236}">
                  <a16:creationId xmlns:a16="http://schemas.microsoft.com/office/drawing/2014/main" id="{261D9F5E-9496-4558-BF03-E3B8F55C4F86}"/>
                </a:ext>
              </a:extLst>
            </p:cNvPr>
            <p:cNvSpPr/>
            <p:nvPr/>
          </p:nvSpPr>
          <p:spPr>
            <a:xfrm>
              <a:off x="6511877" y="2502339"/>
              <a:ext cx="2248901" cy="3092801"/>
            </a:xfrm>
            <a:prstGeom prst="rect">
              <a:avLst/>
            </a:prstGeom>
            <a:solidFill>
              <a:sysClr val="window" lastClr="FFFFFF"/>
            </a:solidFill>
            <a:ln w="6350" cap="flat" cmpd="sng" algn="ctr">
              <a:solidFill>
                <a:srgbClr val="E7E6E6">
                  <a:lumMod val="50000"/>
                </a:srgbClr>
              </a:solidFill>
              <a:prstDash val="solid"/>
              <a:miter lim="800000"/>
            </a:ln>
            <a:effectLst/>
            <a:scene3d>
              <a:camera prst="orthographicFront"/>
              <a:lightRig rig="brightRoom" dir="t"/>
            </a:scene3d>
            <a:sp3d prstMaterial="translucentPowder"/>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Calibri"/>
              </a:endParaRPr>
            </a:p>
          </p:txBody>
        </p:sp>
        <p:grpSp>
          <p:nvGrpSpPr>
            <p:cNvPr id="11" name="Group 7">
              <a:extLst>
                <a:ext uri="{FF2B5EF4-FFF2-40B4-BE49-F238E27FC236}">
                  <a16:creationId xmlns:a16="http://schemas.microsoft.com/office/drawing/2014/main" id="{8E16A704-0E5F-43DE-B29B-F4C7B3DF0F5E}"/>
                </a:ext>
              </a:extLst>
            </p:cNvPr>
            <p:cNvGrpSpPr/>
            <p:nvPr/>
          </p:nvGrpSpPr>
          <p:grpSpPr>
            <a:xfrm>
              <a:off x="6331802" y="2257233"/>
              <a:ext cx="2598230" cy="221086"/>
              <a:chOff x="2144486" y="1752600"/>
              <a:chExt cx="7696200" cy="609600"/>
            </a:xfrm>
            <a:effectLst>
              <a:outerShdw blurRad="266700" sx="106000" sy="106000" algn="ctr" rotWithShape="0">
                <a:prstClr val="black">
                  <a:alpha val="40000"/>
                </a:prstClr>
              </a:outerShdw>
            </a:effectLst>
          </p:grpSpPr>
          <p:sp>
            <p:nvSpPr>
              <p:cNvPr id="12" name="Rounded Rectangle 33">
                <a:extLst>
                  <a:ext uri="{FF2B5EF4-FFF2-40B4-BE49-F238E27FC236}">
                    <a16:creationId xmlns:a16="http://schemas.microsoft.com/office/drawing/2014/main" id="{C6FB52B0-3380-43F1-A574-8C3E7F2667EC}"/>
                  </a:ext>
                </a:extLst>
              </p:cNvPr>
              <p:cNvSpPr/>
              <p:nvPr/>
            </p:nvSpPr>
            <p:spPr>
              <a:xfrm>
                <a:off x="2677886" y="1752600"/>
                <a:ext cx="6553200" cy="609600"/>
              </a:xfrm>
              <a:prstGeom prst="roundRect">
                <a:avLst/>
              </a:prstGeom>
              <a:gradFill flip="none" rotWithShape="1">
                <a:gsLst>
                  <a:gs pos="0">
                    <a:srgbClr val="CBCBCB"/>
                  </a:gs>
                  <a:gs pos="13000">
                    <a:srgbClr val="5F5F5F"/>
                  </a:gs>
                  <a:gs pos="21001">
                    <a:srgbClr val="5F5F5F"/>
                  </a:gs>
                  <a:gs pos="63000">
                    <a:srgbClr val="FFFFFF"/>
                  </a:gs>
                  <a:gs pos="67000">
                    <a:srgbClr val="B2B2B2"/>
                  </a:gs>
                  <a:gs pos="79000">
                    <a:srgbClr val="292929"/>
                  </a:gs>
                  <a:gs pos="82001">
                    <a:srgbClr val="777777"/>
                  </a:gs>
                  <a:gs pos="100000">
                    <a:srgbClr val="EAEAEA"/>
                  </a:gs>
                </a:gsLst>
                <a:lin ang="5400000" scaled="1"/>
                <a:tileRect/>
              </a:gradFill>
              <a:ln w="6350" cap="flat" cmpd="sng" algn="ctr">
                <a:solidFill>
                  <a:sysClr val="window" lastClr="FFFFFF">
                    <a:lumMod val="65000"/>
                  </a:sys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Flowchart: Delay 3">
                <a:extLst>
                  <a:ext uri="{FF2B5EF4-FFF2-40B4-BE49-F238E27FC236}">
                    <a16:creationId xmlns:a16="http://schemas.microsoft.com/office/drawing/2014/main" id="{D2B10DF8-0DC1-46ED-9C06-D8439B19E5D6}"/>
                  </a:ext>
                </a:extLst>
              </p:cNvPr>
              <p:cNvSpPr/>
              <p:nvPr/>
            </p:nvSpPr>
            <p:spPr>
              <a:xfrm>
                <a:off x="9252858" y="1752600"/>
                <a:ext cx="446314" cy="609600"/>
              </a:xfrm>
              <a:prstGeom prst="flowChartDelay">
                <a:avLst/>
              </a:prstGeom>
              <a:gradFill flip="none" rotWithShape="1">
                <a:gsLst>
                  <a:gs pos="0">
                    <a:srgbClr val="CBCBCB"/>
                  </a:gs>
                  <a:gs pos="13000">
                    <a:srgbClr val="5F5F5F"/>
                  </a:gs>
                  <a:gs pos="21001">
                    <a:srgbClr val="5F5F5F"/>
                  </a:gs>
                  <a:gs pos="63000">
                    <a:srgbClr val="FFFFFF"/>
                  </a:gs>
                  <a:gs pos="67000">
                    <a:srgbClr val="B2B2B2"/>
                  </a:gs>
                  <a:gs pos="79000">
                    <a:srgbClr val="292929"/>
                  </a:gs>
                  <a:gs pos="82001">
                    <a:srgbClr val="777777"/>
                  </a:gs>
                  <a:gs pos="100000">
                    <a:srgbClr val="EAEAEA"/>
                  </a:gs>
                </a:gsLst>
                <a:lin ang="5400000" scaled="1"/>
                <a:tileRect/>
              </a:gradFill>
              <a:ln w="6350" cap="flat" cmpd="sng" algn="ctr">
                <a:solidFill>
                  <a:sysClr val="window" lastClr="FFFFFF">
                    <a:lumMod val="65000"/>
                  </a:sys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Delay 4">
                <a:extLst>
                  <a:ext uri="{FF2B5EF4-FFF2-40B4-BE49-F238E27FC236}">
                    <a16:creationId xmlns:a16="http://schemas.microsoft.com/office/drawing/2014/main" id="{1A8F8391-839B-446B-9CEE-7AC5D994A9CF}"/>
                  </a:ext>
                </a:extLst>
              </p:cNvPr>
              <p:cNvSpPr/>
              <p:nvPr/>
            </p:nvSpPr>
            <p:spPr>
              <a:xfrm flipH="1">
                <a:off x="2286000" y="1752600"/>
                <a:ext cx="391886" cy="609600"/>
              </a:xfrm>
              <a:prstGeom prst="flowChartDelay">
                <a:avLst/>
              </a:prstGeom>
              <a:gradFill flip="none" rotWithShape="1">
                <a:gsLst>
                  <a:gs pos="0">
                    <a:srgbClr val="CBCBCB"/>
                  </a:gs>
                  <a:gs pos="13000">
                    <a:srgbClr val="5F5F5F"/>
                  </a:gs>
                  <a:gs pos="21001">
                    <a:srgbClr val="5F5F5F"/>
                  </a:gs>
                  <a:gs pos="63000">
                    <a:srgbClr val="FFFFFF"/>
                  </a:gs>
                  <a:gs pos="67000">
                    <a:srgbClr val="B2B2B2"/>
                  </a:gs>
                  <a:gs pos="79000">
                    <a:srgbClr val="292929"/>
                  </a:gs>
                  <a:gs pos="82001">
                    <a:srgbClr val="777777"/>
                  </a:gs>
                  <a:gs pos="100000">
                    <a:srgbClr val="EAEAEA"/>
                  </a:gs>
                </a:gsLst>
                <a:lin ang="5400000" scaled="1"/>
                <a:tileRect/>
              </a:gradFill>
              <a:ln w="6350" cap="flat" cmpd="sng" algn="ctr">
                <a:solidFill>
                  <a:sysClr val="window" lastClr="FFFFFF">
                    <a:lumMod val="65000"/>
                  </a:sys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Flowchart: Delay 5">
                <a:extLst>
                  <a:ext uri="{FF2B5EF4-FFF2-40B4-BE49-F238E27FC236}">
                    <a16:creationId xmlns:a16="http://schemas.microsoft.com/office/drawing/2014/main" id="{EF2DED1E-61B6-4F2E-AAE9-6C559F36D3A5}"/>
                  </a:ext>
                </a:extLst>
              </p:cNvPr>
              <p:cNvSpPr/>
              <p:nvPr/>
            </p:nvSpPr>
            <p:spPr>
              <a:xfrm>
                <a:off x="9688286" y="1959428"/>
                <a:ext cx="152400" cy="228600"/>
              </a:xfrm>
              <a:prstGeom prst="flowChartDelay">
                <a:avLst/>
              </a:prstGeom>
              <a:gradFill flip="none" rotWithShape="1">
                <a:gsLst>
                  <a:gs pos="0">
                    <a:srgbClr val="CBCBCB"/>
                  </a:gs>
                  <a:gs pos="13000">
                    <a:srgbClr val="5F5F5F"/>
                  </a:gs>
                  <a:gs pos="21001">
                    <a:srgbClr val="5F5F5F"/>
                  </a:gs>
                  <a:gs pos="63000">
                    <a:srgbClr val="FFFFFF"/>
                  </a:gs>
                  <a:gs pos="67000">
                    <a:srgbClr val="B2B2B2"/>
                  </a:gs>
                  <a:gs pos="79000">
                    <a:srgbClr val="292929"/>
                  </a:gs>
                  <a:gs pos="82001">
                    <a:srgbClr val="777777"/>
                  </a:gs>
                  <a:gs pos="100000">
                    <a:srgbClr val="EAEAEA"/>
                  </a:gs>
                </a:gsLst>
                <a:lin ang="5400000" scaled="1"/>
                <a:tileRect/>
              </a:gradFill>
              <a:ln w="6350" cap="flat" cmpd="sng" algn="ctr">
                <a:solidFill>
                  <a:sysClr val="window" lastClr="FFFFFF">
                    <a:lumMod val="65000"/>
                  </a:sys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Flowchart: Delay 6">
                <a:extLst>
                  <a:ext uri="{FF2B5EF4-FFF2-40B4-BE49-F238E27FC236}">
                    <a16:creationId xmlns:a16="http://schemas.microsoft.com/office/drawing/2014/main" id="{9D921E72-D4B5-4009-B607-9E27EF8ABB6B}"/>
                  </a:ext>
                </a:extLst>
              </p:cNvPr>
              <p:cNvSpPr/>
              <p:nvPr/>
            </p:nvSpPr>
            <p:spPr>
              <a:xfrm flipH="1">
                <a:off x="2144486" y="1937658"/>
                <a:ext cx="152400" cy="228600"/>
              </a:xfrm>
              <a:prstGeom prst="flowChartDelay">
                <a:avLst/>
              </a:prstGeom>
              <a:gradFill flip="none" rotWithShape="1">
                <a:gsLst>
                  <a:gs pos="0">
                    <a:srgbClr val="CBCBCB"/>
                  </a:gs>
                  <a:gs pos="13000">
                    <a:srgbClr val="5F5F5F"/>
                  </a:gs>
                  <a:gs pos="21001">
                    <a:srgbClr val="5F5F5F"/>
                  </a:gs>
                  <a:gs pos="63000">
                    <a:srgbClr val="FFFFFF"/>
                  </a:gs>
                  <a:gs pos="67000">
                    <a:srgbClr val="B2B2B2"/>
                  </a:gs>
                  <a:gs pos="79000">
                    <a:srgbClr val="292929"/>
                  </a:gs>
                  <a:gs pos="82001">
                    <a:srgbClr val="777777"/>
                  </a:gs>
                  <a:gs pos="100000">
                    <a:srgbClr val="EAEAEA"/>
                  </a:gs>
                </a:gsLst>
                <a:lin ang="5400000" scaled="1"/>
                <a:tileRect/>
              </a:gradFill>
              <a:ln w="6350" cap="flat" cmpd="sng" algn="ctr">
                <a:solidFill>
                  <a:sysClr val="window" lastClr="FFFFFF">
                    <a:lumMod val="65000"/>
                  </a:sys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Rounded Rectangle 38">
              <a:extLst>
                <a:ext uri="{FF2B5EF4-FFF2-40B4-BE49-F238E27FC236}">
                  <a16:creationId xmlns:a16="http://schemas.microsoft.com/office/drawing/2014/main" id="{BA07ADC7-B41D-4295-BD43-353DB6F4AB87}"/>
                </a:ext>
              </a:extLst>
            </p:cNvPr>
            <p:cNvSpPr/>
            <p:nvPr/>
          </p:nvSpPr>
          <p:spPr>
            <a:xfrm>
              <a:off x="6401926" y="5621642"/>
              <a:ext cx="2449551" cy="152400"/>
            </a:xfrm>
            <a:prstGeom prst="roundRect">
              <a:avLst>
                <a:gd name="adj" fmla="val 50000"/>
              </a:avLst>
            </a:prstGeom>
            <a:gradFill flip="none" rotWithShape="1">
              <a:gsLst>
                <a:gs pos="0">
                  <a:srgbClr val="CBCBCB"/>
                </a:gs>
                <a:gs pos="13000">
                  <a:srgbClr val="5F5F5F"/>
                </a:gs>
                <a:gs pos="21001">
                  <a:srgbClr val="5F5F5F"/>
                </a:gs>
                <a:gs pos="63000">
                  <a:srgbClr val="FFFFFF"/>
                </a:gs>
                <a:gs pos="67000">
                  <a:srgbClr val="B2B2B2"/>
                </a:gs>
                <a:gs pos="79000">
                  <a:srgbClr val="292929"/>
                </a:gs>
                <a:gs pos="82001">
                  <a:srgbClr val="777777"/>
                </a:gs>
                <a:gs pos="100000">
                  <a:srgbClr val="EAEAEA"/>
                </a:gs>
              </a:gsLst>
              <a:lin ang="5400000" scaled="1"/>
              <a:tileRect/>
            </a:gradFill>
            <a:ln w="6350" cap="flat" cmpd="sng" algn="ctr">
              <a:solidFill>
                <a:sysClr val="window" lastClr="FFFFFF">
                  <a:lumMod val="65000"/>
                </a:sysClr>
              </a:soli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itle 3">
              <a:extLst>
                <a:ext uri="{FF2B5EF4-FFF2-40B4-BE49-F238E27FC236}">
                  <a16:creationId xmlns:a16="http://schemas.microsoft.com/office/drawing/2014/main" id="{46FA3758-5A1F-4CC1-80F8-62C2A4325EEA}"/>
                </a:ext>
              </a:extLst>
            </p:cNvPr>
            <p:cNvSpPr txBox="1">
              <a:spLocks/>
            </p:cNvSpPr>
            <p:nvPr/>
          </p:nvSpPr>
          <p:spPr>
            <a:xfrm>
              <a:off x="6459490" y="2782410"/>
              <a:ext cx="2454443" cy="264934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200" b="1" i="0" u="none" strike="noStrike" kern="1200" cap="none" spc="0" normalizeH="0" baseline="0" noProof="0">
                  <a:ln>
                    <a:noFill/>
                  </a:ln>
                  <a:solidFill>
                    <a:sysClr val="windowText" lastClr="000000">
                      <a:lumMod val="95000"/>
                      <a:lumOff val="5000"/>
                    </a:sysClr>
                  </a:solidFill>
                  <a:effectLst/>
                  <a:uLnTx/>
                  <a:uFillTx/>
                  <a:latin typeface="Calibri Light" panose="020F0302020204030204"/>
                  <a:ea typeface="+mj-ea"/>
                  <a:cs typeface="+mj-cs"/>
                </a:rPr>
                <a:t>Indonesia</a:t>
              </a:r>
              <a:br>
                <a:rPr kumimoji="0" lang="en-US" sz="3200" b="1" i="0" u="none" strike="noStrike" kern="1200" cap="none" spc="0" normalizeH="0" baseline="0" noProof="0">
                  <a:ln>
                    <a:noFill/>
                  </a:ln>
                  <a:solidFill>
                    <a:sysClr val="windowText" lastClr="000000">
                      <a:lumMod val="95000"/>
                      <a:lumOff val="5000"/>
                    </a:sysClr>
                  </a:solidFill>
                  <a:effectLst/>
                  <a:uLnTx/>
                  <a:uFillTx/>
                  <a:latin typeface="Calibri Light" panose="020F0302020204030204"/>
                  <a:ea typeface="+mj-ea"/>
                  <a:cs typeface="+mj-cs"/>
                </a:rPr>
              </a:br>
              <a:r>
                <a:rPr kumimoji="0" lang="en-US" sz="3200" b="1" i="0" u="none" strike="noStrike" kern="1200" cap="none" spc="0" normalizeH="0" baseline="0" noProof="0">
                  <a:ln>
                    <a:noFill/>
                  </a:ln>
                  <a:solidFill>
                    <a:srgbClr val="C00000"/>
                  </a:solidFill>
                  <a:effectLst/>
                  <a:uLnTx/>
                  <a:uFillTx/>
                  <a:latin typeface="Calibri Light" panose="020F0302020204030204"/>
                  <a:ea typeface="+mj-ea"/>
                  <a:cs typeface="+mj-cs"/>
                </a:rPr>
                <a:t>di bawah </a:t>
              </a:r>
              <a:r>
                <a:rPr kumimoji="0" lang="en-US" sz="3200" b="1" i="0" u="none" strike="noStrike" kern="1200" cap="none" spc="0" normalizeH="0" baseline="0" noProof="0">
                  <a:ln>
                    <a:noFill/>
                  </a:ln>
                  <a:solidFill>
                    <a:sysClr val="windowText" lastClr="000000">
                      <a:lumMod val="95000"/>
                      <a:lumOff val="5000"/>
                    </a:sysClr>
                  </a:solidFill>
                  <a:effectLst/>
                  <a:uLnTx/>
                  <a:uFillTx/>
                  <a:latin typeface="Calibri Light" panose="020F0302020204030204"/>
                  <a:ea typeface="+mj-ea"/>
                  <a:cs typeface="+mj-cs"/>
                </a:rPr>
                <a:t>Vietnam, Thailand, Malaysia &amp; Singapura</a:t>
              </a:r>
              <a:endParaRPr kumimoji="0" lang="en-US" sz="2800" b="1" i="0" u="none" strike="noStrike" kern="1200" cap="none" spc="0" normalizeH="0" baseline="0" noProof="0" dirty="0">
                <a:ln>
                  <a:noFill/>
                </a:ln>
                <a:solidFill>
                  <a:sysClr val="windowText" lastClr="000000">
                    <a:lumMod val="95000"/>
                    <a:lumOff val="5000"/>
                  </a:sysClr>
                </a:solidFill>
                <a:effectLst/>
                <a:uLnTx/>
                <a:uFillTx/>
                <a:latin typeface="Calibri Light" panose="020F0302020204030204"/>
                <a:ea typeface="+mj-ea"/>
                <a:cs typeface="+mj-cs"/>
              </a:endParaRPr>
            </a:p>
          </p:txBody>
        </p:sp>
        <p:sp>
          <p:nvSpPr>
            <p:cNvPr id="19" name="Oval 18">
              <a:extLst>
                <a:ext uri="{FF2B5EF4-FFF2-40B4-BE49-F238E27FC236}">
                  <a16:creationId xmlns:a16="http://schemas.microsoft.com/office/drawing/2014/main" id="{F5EC4FA2-DC72-4DDC-A15E-963DFB678DE9}"/>
                </a:ext>
              </a:extLst>
            </p:cNvPr>
            <p:cNvSpPr/>
            <p:nvPr/>
          </p:nvSpPr>
          <p:spPr>
            <a:xfrm>
              <a:off x="8633011" y="5997389"/>
              <a:ext cx="228600" cy="228600"/>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0513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B587-6F54-46BB-8FC5-EB7647B51BD5}"/>
              </a:ext>
            </a:extLst>
          </p:cNvPr>
          <p:cNvSpPr>
            <a:spLocks noGrp="1"/>
          </p:cNvSpPr>
          <p:nvPr>
            <p:ph type="title"/>
          </p:nvPr>
        </p:nvSpPr>
        <p:spPr>
          <a:xfrm>
            <a:off x="0" y="0"/>
            <a:ext cx="12192000" cy="885524"/>
          </a:xfrm>
        </p:spPr>
        <p:txBody>
          <a:bodyPr>
            <a:normAutofit/>
          </a:bodyPr>
          <a:lstStyle/>
          <a:p>
            <a:r>
              <a:rPr kumimoji="0" lang="en-US" sz="2800" b="1" i="0" u="none" strike="noStrike" kern="1200" cap="none" spc="0" normalizeH="0" baseline="0" noProof="0" dirty="0">
                <a:ln>
                  <a:noFill/>
                </a:ln>
                <a:solidFill>
                  <a:srgbClr val="FF0000"/>
                </a:solidFill>
                <a:effectLst/>
                <a:uLnTx/>
                <a:uFillTx/>
                <a:latin typeface="Calibri Light" panose="020F0302020204030204"/>
                <a:ea typeface="+mj-ea"/>
                <a:cs typeface="+mj-cs"/>
              </a:rPr>
              <a:t>Negara-negara yang </a:t>
            </a:r>
            <a:r>
              <a:rPr kumimoji="0" lang="en-US" sz="2800" b="1" i="0" u="none" strike="noStrike" kern="1200" cap="none" spc="0" normalizeH="0" baseline="0" noProof="0" dirty="0" err="1">
                <a:ln>
                  <a:noFill/>
                </a:ln>
                <a:solidFill>
                  <a:srgbClr val="FF0000"/>
                </a:solidFill>
                <a:effectLst/>
                <a:uLnTx/>
                <a:uFillTx/>
                <a:latin typeface="Calibri Light" panose="020F0302020204030204"/>
                <a:ea typeface="+mj-ea"/>
                <a:cs typeface="+mj-cs"/>
              </a:rPr>
              <a:t>Mendominasi</a:t>
            </a:r>
            <a:r>
              <a:rPr kumimoji="0" lang="en-US" sz="2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FF0000"/>
                </a:solidFill>
                <a:effectLst/>
                <a:uLnTx/>
                <a:uFillTx/>
                <a:latin typeface="Calibri Light" panose="020F0302020204030204"/>
                <a:ea typeface="+mj-ea"/>
                <a:cs typeface="+mj-cs"/>
              </a:rPr>
              <a:t>Teknologi</a:t>
            </a:r>
            <a:r>
              <a:rPr kumimoji="0" lang="en-US" sz="2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FF0000"/>
                </a:solidFill>
                <a:effectLst/>
                <a:uLnTx/>
                <a:uFillTx/>
                <a:latin typeface="Calibri Light" panose="020F0302020204030204"/>
                <a:ea typeface="+mj-ea"/>
                <a:cs typeface="+mj-cs"/>
              </a:rPr>
              <a:t>Berdasarkan</a:t>
            </a:r>
            <a:r>
              <a:rPr kumimoji="0" lang="en-US" sz="2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FF0000"/>
                </a:solidFill>
                <a:effectLst/>
                <a:uLnTx/>
                <a:uFillTx/>
                <a:latin typeface="Calibri Light" panose="020F0302020204030204"/>
                <a:ea typeface="+mj-ea"/>
                <a:cs typeface="+mj-cs"/>
              </a:rPr>
              <a:t>Jumlah</a:t>
            </a:r>
            <a:r>
              <a:rPr kumimoji="0" lang="en-US" sz="2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FF0000"/>
                </a:solidFill>
                <a:effectLst/>
                <a:uLnTx/>
                <a:uFillTx/>
                <a:latin typeface="Calibri Light" panose="020F0302020204030204"/>
                <a:ea typeface="+mj-ea"/>
                <a:cs typeface="+mj-cs"/>
              </a:rPr>
              <a:t>Permohonan</a:t>
            </a:r>
            <a:r>
              <a:rPr kumimoji="0" lang="en-US" sz="2800" b="1" i="0" u="none" strike="noStrike" kern="1200" cap="none" spc="0" normalizeH="0" baseline="0" noProof="0" dirty="0">
                <a:ln>
                  <a:noFill/>
                </a:ln>
                <a:solidFill>
                  <a:srgbClr val="FF0000"/>
                </a:solidFill>
                <a:effectLst/>
                <a:uLnTx/>
                <a:uFillTx/>
                <a:latin typeface="Calibri Light" panose="020F0302020204030204"/>
                <a:ea typeface="+mj-ea"/>
                <a:cs typeface="+mj-cs"/>
              </a:rPr>
              <a:t> Paten</a:t>
            </a:r>
            <a:endParaRPr lang="en-ID" sz="2800" dirty="0">
              <a:solidFill>
                <a:srgbClr val="FF0000"/>
              </a:solidFill>
            </a:endParaRPr>
          </a:p>
        </p:txBody>
      </p:sp>
      <p:grpSp>
        <p:nvGrpSpPr>
          <p:cNvPr id="8" name="Group 7">
            <a:extLst>
              <a:ext uri="{FF2B5EF4-FFF2-40B4-BE49-F238E27FC236}">
                <a16:creationId xmlns:a16="http://schemas.microsoft.com/office/drawing/2014/main" id="{307F864D-67EB-49F0-B8F4-FEDCE5C7A018}"/>
              </a:ext>
            </a:extLst>
          </p:cNvPr>
          <p:cNvGrpSpPr/>
          <p:nvPr/>
        </p:nvGrpSpPr>
        <p:grpSpPr>
          <a:xfrm>
            <a:off x="1838427" y="1932864"/>
            <a:ext cx="9157616" cy="3938547"/>
            <a:chOff x="1" y="1942489"/>
            <a:chExt cx="9157616" cy="3938547"/>
          </a:xfrm>
        </p:grpSpPr>
        <p:pic>
          <p:nvPicPr>
            <p:cNvPr id="3" name="Content Placeholder 3">
              <a:extLst>
                <a:ext uri="{FF2B5EF4-FFF2-40B4-BE49-F238E27FC236}">
                  <a16:creationId xmlns:a16="http://schemas.microsoft.com/office/drawing/2014/main" id="{4DB1985C-08C5-47D4-908C-D3A6AD82B898}"/>
                </a:ext>
              </a:extLst>
            </p:cNvPr>
            <p:cNvPicPr>
              <a:picLocks noChangeAspect="1"/>
            </p:cNvPicPr>
            <p:nvPr/>
          </p:nvPicPr>
          <p:blipFill rotWithShape="1">
            <a:blip r:embed="rId2"/>
            <a:srcRect l="14014" t="21702" r="20387" b="28688"/>
            <a:stretch/>
          </p:blipFill>
          <p:spPr>
            <a:xfrm>
              <a:off x="1" y="1942489"/>
              <a:ext cx="7326867" cy="3115197"/>
            </a:xfrm>
            <a:prstGeom prst="rect">
              <a:avLst/>
            </a:prstGeom>
          </p:spPr>
        </p:pic>
        <p:sp>
          <p:nvSpPr>
            <p:cNvPr id="4" name="Title 3">
              <a:extLst>
                <a:ext uri="{FF2B5EF4-FFF2-40B4-BE49-F238E27FC236}">
                  <a16:creationId xmlns:a16="http://schemas.microsoft.com/office/drawing/2014/main" id="{690CD4B3-8CA2-4E7D-96F2-1BD4E65244F9}"/>
                </a:ext>
              </a:extLst>
            </p:cNvPr>
            <p:cNvSpPr txBox="1">
              <a:spLocks/>
            </p:cNvSpPr>
            <p:nvPr/>
          </p:nvSpPr>
          <p:spPr>
            <a:xfrm>
              <a:off x="260302" y="4928135"/>
              <a:ext cx="8897315" cy="95290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80000"/>
                </a:lnSpc>
                <a:spcBef>
                  <a:spcPct val="0"/>
                </a:spcBef>
                <a:spcAft>
                  <a:spcPts val="0"/>
                </a:spcAft>
                <a:buClrTx/>
                <a:buSzTx/>
                <a:buFontTx/>
                <a:buNone/>
                <a:tabLst/>
                <a:defRPr/>
              </a:pPr>
              <a:r>
                <a:rPr kumimoji="0" lang="en-US" sz="2200" b="0" i="1" u="none" strike="noStrike" kern="1200" cap="none" spc="0" normalizeH="0" baseline="0" noProof="0" dirty="0">
                  <a:ln>
                    <a:noFill/>
                  </a:ln>
                  <a:solidFill>
                    <a:prstClr val="black">
                      <a:lumMod val="95000"/>
                      <a:lumOff val="5000"/>
                    </a:prstClr>
                  </a:solidFill>
                  <a:effectLst/>
                  <a:uLnTx/>
                  <a:uFillTx/>
                  <a:latin typeface="Calibri Light" panose="020F0302020204030204"/>
                  <a:ea typeface="+mj-ea"/>
                  <a:cs typeface="+mj-cs"/>
                </a:rPr>
                <a:t>IP office in China, the U.S., Japan, the Republic of Korea and</a:t>
              </a: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US" sz="2200" b="0" i="1" u="none" strike="noStrike" kern="1200" cap="none" spc="0" normalizeH="0" baseline="0" noProof="0" dirty="0">
                  <a:ln>
                    <a:noFill/>
                  </a:ln>
                  <a:solidFill>
                    <a:prstClr val="black">
                      <a:lumMod val="95000"/>
                      <a:lumOff val="5000"/>
                    </a:prstClr>
                  </a:solidFill>
                  <a:effectLst/>
                  <a:uLnTx/>
                  <a:uFillTx/>
                  <a:latin typeface="Calibri Light" panose="020F0302020204030204"/>
                  <a:ea typeface="+mj-ea"/>
                  <a:cs typeface="+mj-cs"/>
                </a:rPr>
                <a:t>the European Patent Office received 84% of </a:t>
              </a:r>
            </a:p>
            <a:p>
              <a:pPr marL="0" marR="0" lvl="0" indent="0" algn="ctr" defTabSz="457200" rtl="0" eaLnBrk="1" fontAlgn="auto" latinLnBrk="0" hangingPunct="1">
                <a:lnSpc>
                  <a:spcPct val="80000"/>
                </a:lnSpc>
                <a:spcBef>
                  <a:spcPct val="0"/>
                </a:spcBef>
                <a:spcAft>
                  <a:spcPts val="0"/>
                </a:spcAft>
                <a:buClrTx/>
                <a:buSzTx/>
                <a:buFontTx/>
                <a:buNone/>
                <a:tabLst/>
                <a:defRPr/>
              </a:pPr>
              <a:r>
                <a:rPr kumimoji="0" lang="en-US" sz="2200" b="0" i="1" u="none" strike="noStrike" kern="1200" cap="none" spc="0" normalizeH="0" baseline="0" noProof="0" dirty="0">
                  <a:ln>
                    <a:noFill/>
                  </a:ln>
                  <a:solidFill>
                    <a:prstClr val="black">
                      <a:lumMod val="95000"/>
                      <a:lumOff val="5000"/>
                    </a:prstClr>
                  </a:solidFill>
                  <a:effectLst/>
                  <a:uLnTx/>
                  <a:uFillTx/>
                  <a:latin typeface="Calibri Light" panose="020F0302020204030204"/>
                  <a:ea typeface="+mj-ea"/>
                  <a:cs typeface="+mj-cs"/>
                </a:rPr>
                <a:t>the 3,1 million application in 2016.</a:t>
              </a:r>
            </a:p>
          </p:txBody>
        </p:sp>
        <p:sp>
          <p:nvSpPr>
            <p:cNvPr id="5" name="Title 3">
              <a:extLst>
                <a:ext uri="{FF2B5EF4-FFF2-40B4-BE49-F238E27FC236}">
                  <a16:creationId xmlns:a16="http://schemas.microsoft.com/office/drawing/2014/main" id="{6386D7EA-EEB7-47A1-A11D-033D5796645C}"/>
                </a:ext>
              </a:extLst>
            </p:cNvPr>
            <p:cNvSpPr txBox="1">
              <a:spLocks/>
            </p:cNvSpPr>
            <p:nvPr/>
          </p:nvSpPr>
          <p:spPr>
            <a:xfrm>
              <a:off x="6477000" y="2015535"/>
              <a:ext cx="2378243" cy="510380"/>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2400" b="1" i="1" u="none" strike="noStrike" kern="1200" cap="none" spc="0" normalizeH="0" baseline="0" noProof="0" dirty="0">
                  <a:ln>
                    <a:noFill/>
                  </a:ln>
                  <a:solidFill>
                    <a:prstClr val="black">
                      <a:lumMod val="95000"/>
                      <a:lumOff val="5000"/>
                    </a:prstClr>
                  </a:solidFill>
                  <a:effectLst/>
                  <a:uLnTx/>
                  <a:uFillTx/>
                  <a:latin typeface="Calibri Light" panose="020F0302020204030204"/>
                  <a:ea typeface="+mj-ea"/>
                  <a:cs typeface="+mj-cs"/>
                </a:rPr>
                <a:t>The office of China alone received </a:t>
              </a:r>
              <a:r>
                <a:rPr kumimoji="0" lang="en-US" sz="2800" b="1" i="1" u="none" strike="noStrike" kern="1200" cap="none" spc="0" normalizeH="0" baseline="0" noProof="0" dirty="0">
                  <a:ln>
                    <a:noFill/>
                  </a:ln>
                  <a:solidFill>
                    <a:srgbClr val="C00000"/>
                  </a:solidFill>
                  <a:effectLst/>
                  <a:uLnTx/>
                  <a:uFillTx/>
                  <a:latin typeface="Calibri Light" panose="020F0302020204030204"/>
                  <a:ea typeface="+mj-ea"/>
                  <a:cs typeface="+mj-cs"/>
                </a:rPr>
                <a:t>42,8% </a:t>
              </a:r>
              <a:r>
                <a:rPr kumimoji="0" lang="en-US" sz="2400" b="1" i="1" u="none" strike="noStrike" kern="1200" cap="none" spc="0" normalizeH="0" baseline="0" noProof="0" dirty="0">
                  <a:ln>
                    <a:noFill/>
                  </a:ln>
                  <a:solidFill>
                    <a:prstClr val="black">
                      <a:lumMod val="95000"/>
                      <a:lumOff val="5000"/>
                    </a:prstClr>
                  </a:solidFill>
                  <a:effectLst/>
                  <a:uLnTx/>
                  <a:uFillTx/>
                  <a:latin typeface="Calibri Light" panose="020F0302020204030204"/>
                  <a:ea typeface="+mj-ea"/>
                  <a:cs typeface="+mj-cs"/>
                </a:rPr>
                <a:t>of applications </a:t>
              </a:r>
              <a:endParaRPr kumimoji="0" lang="en-US" sz="2000" b="1" i="1" u="none" strike="noStrike" kern="1200" cap="none" spc="0" normalizeH="0" baseline="0" noProof="0" dirty="0">
                <a:ln>
                  <a:noFill/>
                </a:ln>
                <a:solidFill>
                  <a:prstClr val="black">
                    <a:lumMod val="95000"/>
                    <a:lumOff val="5000"/>
                  </a:prstClr>
                </a:solidFill>
                <a:effectLst/>
                <a:uLnTx/>
                <a:uFillTx/>
                <a:latin typeface="Calibri Light" panose="020F0302020204030204"/>
                <a:ea typeface="+mj-ea"/>
                <a:cs typeface="+mj-cs"/>
              </a:endParaRPr>
            </a:p>
          </p:txBody>
        </p:sp>
        <p:pic>
          <p:nvPicPr>
            <p:cNvPr id="6" name="Content Placeholder 3">
              <a:extLst>
                <a:ext uri="{FF2B5EF4-FFF2-40B4-BE49-F238E27FC236}">
                  <a16:creationId xmlns:a16="http://schemas.microsoft.com/office/drawing/2014/main" id="{8C9CFED0-8342-4D14-9CEE-61E5B66FA206}"/>
                </a:ext>
              </a:extLst>
            </p:cNvPr>
            <p:cNvPicPr>
              <a:picLocks noChangeAspect="1"/>
            </p:cNvPicPr>
            <p:nvPr/>
          </p:nvPicPr>
          <p:blipFill rotWithShape="1">
            <a:blip r:embed="rId2"/>
            <a:srcRect l="79497" t="13860" r="12063" b="83564"/>
            <a:stretch/>
          </p:blipFill>
          <p:spPr>
            <a:xfrm>
              <a:off x="5744777" y="4407676"/>
              <a:ext cx="1198632" cy="205722"/>
            </a:xfrm>
            <a:prstGeom prst="rect">
              <a:avLst/>
            </a:prstGeom>
          </p:spPr>
        </p:pic>
        <p:sp>
          <p:nvSpPr>
            <p:cNvPr id="7" name="Rectangle 6">
              <a:extLst>
                <a:ext uri="{FF2B5EF4-FFF2-40B4-BE49-F238E27FC236}">
                  <a16:creationId xmlns:a16="http://schemas.microsoft.com/office/drawing/2014/main" id="{B40C075D-AE82-44B7-BE32-6A3388B9FD87}"/>
                </a:ext>
              </a:extLst>
            </p:cNvPr>
            <p:cNvSpPr/>
            <p:nvPr/>
          </p:nvSpPr>
          <p:spPr>
            <a:xfrm>
              <a:off x="5744777" y="2946400"/>
              <a:ext cx="2942023" cy="45719"/>
            </a:xfrm>
            <a:prstGeom prst="rect">
              <a:avLst/>
            </a:prstGeom>
            <a:solidFill>
              <a:sysClr val="window" lastClr="FFFFFF">
                <a:lumMod val="85000"/>
              </a:sysClr>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6038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E553-342F-4ECA-8210-E7CC340E57B8}"/>
              </a:ext>
            </a:extLst>
          </p:cNvPr>
          <p:cNvSpPr>
            <a:spLocks noGrp="1"/>
          </p:cNvSpPr>
          <p:nvPr>
            <p:ph type="title"/>
          </p:nvPr>
        </p:nvSpPr>
        <p:spPr>
          <a:xfrm>
            <a:off x="330467" y="197853"/>
            <a:ext cx="9509760" cy="1233424"/>
          </a:xfrm>
        </p:spPr>
        <p:txBody>
          <a:bodyPr/>
          <a:lstStyle/>
          <a:p>
            <a:r>
              <a:rPr kumimoji="0" lang="en-US" sz="3600" b="1" i="0" u="none" strike="noStrike" kern="1200" cap="none" spc="0" normalizeH="0" baseline="0" noProof="0" dirty="0" err="1">
                <a:ln>
                  <a:noFill/>
                </a:ln>
                <a:solidFill>
                  <a:srgbClr val="333A90"/>
                </a:solidFill>
                <a:effectLst/>
                <a:uLnTx/>
                <a:uFillTx/>
                <a:latin typeface="Calibri Light" panose="020F0302020204030204"/>
                <a:ea typeface="+mj-ea"/>
                <a:cs typeface="+mj-cs"/>
              </a:rPr>
              <a:t>Statistik</a:t>
            </a:r>
            <a:r>
              <a:rPr kumimoji="0" lang="en-US" sz="3600" b="1" i="0" u="none" strike="noStrike" kern="1200" cap="none" spc="0" normalizeH="0" baseline="0" noProof="0" dirty="0">
                <a:ln>
                  <a:noFill/>
                </a:ln>
                <a:solidFill>
                  <a:srgbClr val="333A90"/>
                </a:solidFill>
                <a:effectLst/>
                <a:uLnTx/>
                <a:uFillTx/>
                <a:latin typeface="Calibri Light" panose="020F0302020204030204"/>
                <a:ea typeface="+mj-ea"/>
                <a:cs typeface="+mj-cs"/>
              </a:rPr>
              <a:t> </a:t>
            </a:r>
            <a:r>
              <a:rPr kumimoji="0" lang="en-US" sz="3600" b="1" i="0" u="none" strike="noStrike" kern="1200" cap="none" spc="0" normalizeH="0" baseline="0" noProof="0" dirty="0" err="1">
                <a:ln>
                  <a:noFill/>
                </a:ln>
                <a:solidFill>
                  <a:srgbClr val="333A90"/>
                </a:solidFill>
                <a:effectLst/>
                <a:uLnTx/>
                <a:uFillTx/>
                <a:latin typeface="Calibri Light" panose="020F0302020204030204"/>
                <a:ea typeface="+mj-ea"/>
                <a:cs typeface="+mj-cs"/>
              </a:rPr>
              <a:t>Permohonan</a:t>
            </a:r>
            <a:r>
              <a:rPr kumimoji="0" lang="en-US" sz="3600" b="1" i="0" u="none" strike="noStrike" kern="1200" cap="none" spc="0" normalizeH="0" baseline="0" noProof="0" dirty="0">
                <a:ln>
                  <a:noFill/>
                </a:ln>
                <a:solidFill>
                  <a:srgbClr val="333A90"/>
                </a:solidFill>
                <a:effectLst/>
                <a:uLnTx/>
                <a:uFillTx/>
                <a:latin typeface="Calibri Light" panose="020F0302020204030204"/>
                <a:ea typeface="+mj-ea"/>
                <a:cs typeface="+mj-cs"/>
              </a:rPr>
              <a:t> Paten di Indonesia</a:t>
            </a:r>
            <a:br>
              <a:rPr kumimoji="0" lang="en-US" sz="3200" b="1" i="0" u="none" strike="noStrike" kern="1200" cap="none" spc="0" normalizeH="0" baseline="0" noProof="0" dirty="0">
                <a:ln>
                  <a:noFill/>
                </a:ln>
                <a:solidFill>
                  <a:srgbClr val="333A90"/>
                </a:solidFill>
                <a:effectLst/>
                <a:uLnTx/>
                <a:uFillTx/>
                <a:latin typeface="Calibri Light" panose="020F0302020204030204"/>
                <a:ea typeface="+mj-ea"/>
                <a:cs typeface="+mj-cs"/>
              </a:rPr>
            </a:br>
            <a:r>
              <a:rPr kumimoji="0" lang="en-US" sz="2800" b="1" i="0" u="none" strike="noStrike" kern="1200" cap="none" spc="0" normalizeH="0" baseline="0" noProof="0" dirty="0">
                <a:ln>
                  <a:noFill/>
                </a:ln>
                <a:solidFill>
                  <a:srgbClr val="333A90"/>
                </a:solidFill>
                <a:effectLst/>
                <a:uLnTx/>
                <a:uFillTx/>
                <a:latin typeface="Calibri Light" panose="020F0302020204030204"/>
                <a:ea typeface="+mj-ea"/>
                <a:cs typeface="+mj-cs"/>
                <a:sym typeface="Wingdings" panose="05000000000000000000" pitchFamily="2" charset="2"/>
              </a:rPr>
              <a:t> </a:t>
            </a:r>
            <a:r>
              <a:rPr kumimoji="0" lang="en-US" sz="2800" b="1" i="0" u="none" strike="noStrike" kern="1200" cap="none" spc="0" normalizeH="0" baseline="0" noProof="0" dirty="0" err="1">
                <a:ln>
                  <a:noFill/>
                </a:ln>
                <a:solidFill>
                  <a:srgbClr val="333A90"/>
                </a:solidFill>
                <a:effectLst/>
                <a:uLnTx/>
                <a:uFillTx/>
                <a:latin typeface="Calibri Light" panose="020F0302020204030204"/>
                <a:ea typeface="+mj-ea"/>
                <a:cs typeface="+mj-cs"/>
                <a:sym typeface="Wingdings" panose="05000000000000000000" pitchFamily="2" charset="2"/>
              </a:rPr>
              <a:t>t</a:t>
            </a:r>
            <a:r>
              <a:rPr kumimoji="0" lang="en-US" sz="2800" b="1" i="0" u="none" strike="noStrike" kern="1200" cap="none" spc="0" normalizeH="0" baseline="0" noProof="0" dirty="0" err="1">
                <a:ln>
                  <a:noFill/>
                </a:ln>
                <a:solidFill>
                  <a:srgbClr val="333A90"/>
                </a:solidFill>
                <a:effectLst/>
                <a:uLnTx/>
                <a:uFillTx/>
                <a:latin typeface="Calibri Light" panose="020F0302020204030204"/>
                <a:ea typeface="+mj-ea"/>
                <a:cs typeface="+mj-cs"/>
              </a:rPr>
              <a:t>eknologi</a:t>
            </a:r>
            <a:r>
              <a:rPr kumimoji="0" lang="en-US" sz="2800" b="1" i="0" u="none" strike="noStrike" kern="1200" cap="none" spc="0" normalizeH="0" baseline="0" noProof="0" dirty="0">
                <a:ln>
                  <a:noFill/>
                </a:ln>
                <a:solidFill>
                  <a:srgbClr val="333A90"/>
                </a:solidFill>
                <a:effectLst/>
                <a:uLnTx/>
                <a:uFillTx/>
                <a:latin typeface="Calibri Light" panose="020F0302020204030204"/>
                <a:ea typeface="+mj-ea"/>
                <a:cs typeface="+mj-cs"/>
              </a:rPr>
              <a:t> Indonesia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j-ea"/>
                <a:cs typeface="+mj-cs"/>
              </a:rPr>
              <a:t>didominasi</a:t>
            </a:r>
            <a:r>
              <a:rPr kumimoji="0" lang="en-US" sz="2800" b="1" i="0" u="none" strike="noStrike" kern="1200" cap="none" spc="0" normalizeH="0" baseline="0" noProof="0" dirty="0">
                <a:ln>
                  <a:noFill/>
                </a:ln>
                <a:solidFill>
                  <a:srgbClr val="C00000"/>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j-ea"/>
                <a:cs typeface="+mj-cs"/>
              </a:rPr>
              <a:t>dari</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j-ea"/>
                <a:cs typeface="+mj-cs"/>
              </a:rPr>
              <a:t>luar</a:t>
            </a:r>
            <a:endParaRPr lang="en-ID" dirty="0"/>
          </a:p>
        </p:txBody>
      </p:sp>
      <p:grpSp>
        <p:nvGrpSpPr>
          <p:cNvPr id="8" name="Group 7">
            <a:extLst>
              <a:ext uri="{FF2B5EF4-FFF2-40B4-BE49-F238E27FC236}">
                <a16:creationId xmlns:a16="http://schemas.microsoft.com/office/drawing/2014/main" id="{90C0D489-8493-4C5D-8AE9-E4C5CFAF1D19}"/>
              </a:ext>
            </a:extLst>
          </p:cNvPr>
          <p:cNvGrpSpPr/>
          <p:nvPr/>
        </p:nvGrpSpPr>
        <p:grpSpPr>
          <a:xfrm>
            <a:off x="1732547" y="1431277"/>
            <a:ext cx="9001964" cy="4968675"/>
            <a:chOff x="0" y="1414378"/>
            <a:chExt cx="9001964" cy="4968675"/>
          </a:xfrm>
        </p:grpSpPr>
        <p:sp>
          <p:nvSpPr>
            <p:cNvPr id="3" name="Title 3">
              <a:extLst>
                <a:ext uri="{FF2B5EF4-FFF2-40B4-BE49-F238E27FC236}">
                  <a16:creationId xmlns:a16="http://schemas.microsoft.com/office/drawing/2014/main" id="{11972487-9025-4E56-97D4-E570E0359EAB}"/>
                </a:ext>
              </a:extLst>
            </p:cNvPr>
            <p:cNvSpPr txBox="1">
              <a:spLocks/>
            </p:cNvSpPr>
            <p:nvPr/>
          </p:nvSpPr>
          <p:spPr>
            <a:xfrm>
              <a:off x="298145" y="2262418"/>
              <a:ext cx="3692806" cy="95290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Light" panose="020F0302020204030204"/>
                  <a:ea typeface="+mj-ea"/>
                  <a:cs typeface="+mj-cs"/>
                </a:rPr>
                <a:t>Permohonan</a:t>
              </a:r>
              <a:r>
                <a:rPr kumimoji="0" lang="en-US" sz="3200" b="1" i="0" u="none" strike="noStrike" kern="1200" cap="none" spc="0" normalizeH="0" baseline="0" noProof="0" dirty="0">
                  <a:ln>
                    <a:noFill/>
                  </a:ln>
                  <a:solidFill>
                    <a:srgbClr val="002060"/>
                  </a:solidFill>
                  <a:effectLst/>
                  <a:uLnTx/>
                  <a:uFillTx/>
                  <a:latin typeface="Calibri Light" panose="020F0302020204030204"/>
                  <a:ea typeface="+mj-ea"/>
                  <a:cs typeface="+mj-cs"/>
                </a:rPr>
                <a:t> Paten di Indonesia</a:t>
              </a:r>
            </a:p>
            <a:p>
              <a:pPr marL="0" marR="0" lvl="0" indent="0" algn="l" defTabSz="457200" rtl="0" eaLnBrk="1" fontAlgn="auto" latinLnBrk="0" hangingPunct="1">
                <a:lnSpc>
                  <a:spcPct val="8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j-ea"/>
                  <a:cs typeface="+mj-cs"/>
                </a:rPr>
                <a:t>(2016 </a:t>
              </a:r>
              <a:r>
                <a:rPr kumimoji="0" lang="en-US" sz="2400" b="0" i="0" u="none" strike="noStrike" kern="1200" cap="none" spc="0" normalizeH="0" baseline="0" noProof="0" dirty="0" err="1">
                  <a:ln>
                    <a:noFill/>
                  </a:ln>
                  <a:solidFill>
                    <a:prstClr val="black">
                      <a:lumMod val="95000"/>
                      <a:lumOff val="5000"/>
                    </a:prstClr>
                  </a:solidFill>
                  <a:effectLst/>
                  <a:uLnTx/>
                  <a:uFillTx/>
                  <a:latin typeface="Calibri Light" panose="020F0302020204030204"/>
                  <a:ea typeface="+mj-ea"/>
                  <a:cs typeface="+mj-cs"/>
                </a:rPr>
                <a:t>sd</a:t>
              </a:r>
              <a:r>
                <a:rPr kumimoji="0" lang="en-US" sz="24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j-ea"/>
                  <a:cs typeface="+mj-cs"/>
                </a:rPr>
                <a:t> 18 </a:t>
              </a:r>
              <a:r>
                <a:rPr kumimoji="0" lang="en-US" sz="2400" b="0" i="0" u="none" strike="noStrike" kern="1200" cap="none" spc="0" normalizeH="0" baseline="0" noProof="0" dirty="0" err="1">
                  <a:ln>
                    <a:noFill/>
                  </a:ln>
                  <a:solidFill>
                    <a:prstClr val="black">
                      <a:lumMod val="95000"/>
                      <a:lumOff val="5000"/>
                    </a:prstClr>
                  </a:solidFill>
                  <a:effectLst/>
                  <a:uLnTx/>
                  <a:uFillTx/>
                  <a:latin typeface="Calibri Light" panose="020F0302020204030204"/>
                  <a:ea typeface="+mj-ea"/>
                  <a:cs typeface="+mj-cs"/>
                </a:rPr>
                <a:t>Agustus</a:t>
              </a:r>
              <a:r>
                <a:rPr kumimoji="0" lang="en-US" sz="24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j-ea"/>
                  <a:cs typeface="+mj-cs"/>
                </a:rPr>
                <a:t> 2018)</a:t>
              </a:r>
            </a:p>
          </p:txBody>
        </p:sp>
        <p:sp>
          <p:nvSpPr>
            <p:cNvPr id="4" name="TextBox 3">
              <a:extLst>
                <a:ext uri="{FF2B5EF4-FFF2-40B4-BE49-F238E27FC236}">
                  <a16:creationId xmlns:a16="http://schemas.microsoft.com/office/drawing/2014/main" id="{721B17E2-FB09-428A-AE42-D0AAE4AD79C4}"/>
                </a:ext>
              </a:extLst>
            </p:cNvPr>
            <p:cNvSpPr txBox="1"/>
            <p:nvPr/>
          </p:nvSpPr>
          <p:spPr>
            <a:xfrm>
              <a:off x="260302" y="6044499"/>
              <a:ext cx="697421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Sumber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diolah</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dari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https://statistik.dgip.go.id/statistik/production/index.php</a:t>
              </a:r>
            </a:p>
          </p:txBody>
        </p:sp>
        <p:sp>
          <p:nvSpPr>
            <p:cNvPr id="5" name="Rectangle 4">
              <a:extLst>
                <a:ext uri="{FF2B5EF4-FFF2-40B4-BE49-F238E27FC236}">
                  <a16:creationId xmlns:a16="http://schemas.microsoft.com/office/drawing/2014/main" id="{9F3BA3D4-D2A5-443E-B441-35503DB4FC0E}"/>
                </a:ext>
              </a:extLst>
            </p:cNvPr>
            <p:cNvSpPr/>
            <p:nvPr/>
          </p:nvSpPr>
          <p:spPr>
            <a:xfrm>
              <a:off x="0" y="2262418"/>
              <a:ext cx="260303" cy="952901"/>
            </a:xfrm>
            <a:prstGeom prst="rect">
              <a:avLst/>
            </a:prstGeom>
            <a:solidFill>
              <a:srgbClr val="296D7F"/>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hart 5">
              <a:extLst>
                <a:ext uri="{FF2B5EF4-FFF2-40B4-BE49-F238E27FC236}">
                  <a16:creationId xmlns:a16="http://schemas.microsoft.com/office/drawing/2014/main" id="{21DBE0E9-0A15-4BF1-AE82-A80AE359019C}"/>
                </a:ext>
              </a:extLst>
            </p:cNvPr>
            <p:cNvGraphicFramePr>
              <a:graphicFrameLocks/>
            </p:cNvGraphicFramePr>
            <p:nvPr/>
          </p:nvGraphicFramePr>
          <p:xfrm>
            <a:off x="1292253" y="1414378"/>
            <a:ext cx="7709711" cy="4630121"/>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Callout 1">
              <a:extLst>
                <a:ext uri="{FF2B5EF4-FFF2-40B4-BE49-F238E27FC236}">
                  <a16:creationId xmlns:a16="http://schemas.microsoft.com/office/drawing/2014/main" id="{E1A5185F-4AC0-441C-A9C8-DC6876B59E69}"/>
                </a:ext>
              </a:extLst>
            </p:cNvPr>
            <p:cNvSpPr/>
            <p:nvPr/>
          </p:nvSpPr>
          <p:spPr>
            <a:xfrm>
              <a:off x="4314825" y="2262418"/>
              <a:ext cx="2919693" cy="1238020"/>
            </a:xfrm>
            <a:prstGeom prst="wedgeEllipseCallout">
              <a:avLst>
                <a:gd name="adj1" fmla="val 56137"/>
                <a:gd name="adj2" fmla="val -23526"/>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80,65% </a:t>
              </a:r>
              <a:r>
                <a:rPr kumimoji="0" lang="en-US" sz="2400" b="1" i="0" u="none" strike="noStrike" kern="0" cap="none" spc="0" normalizeH="0" baseline="0" noProof="0" dirty="0" err="1">
                  <a:ln>
                    <a:noFill/>
                  </a:ln>
                  <a:solidFill>
                    <a:prstClr val="white"/>
                  </a:solidFill>
                  <a:effectLst/>
                  <a:uLnTx/>
                  <a:uFillTx/>
                  <a:latin typeface="Calibri" panose="020F0502020204030204"/>
                  <a:ea typeface="+mn-ea"/>
                  <a:cs typeface="+mn-cs"/>
                </a:rPr>
                <a:t>berasal</a:t>
              </a: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prstClr val="white"/>
                  </a:solidFill>
                  <a:effectLst/>
                  <a:uLnTx/>
                  <a:uFillTx/>
                  <a:latin typeface="Calibri" panose="020F0502020204030204"/>
                  <a:ea typeface="+mn-ea"/>
                  <a:cs typeface="+mn-cs"/>
                </a:rPr>
                <a:t>dari</a:t>
              </a: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prstClr val="white"/>
                  </a:solidFill>
                  <a:effectLst/>
                  <a:uLnTx/>
                  <a:uFillTx/>
                  <a:latin typeface="Calibri" panose="020F0502020204030204"/>
                  <a:ea typeface="+mn-ea"/>
                  <a:cs typeface="+mn-cs"/>
                </a:rPr>
                <a:t>Luar</a:t>
              </a: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 Indonesia</a:t>
              </a:r>
            </a:p>
          </p:txBody>
        </p:sp>
      </p:grpSp>
    </p:spTree>
    <p:extLst>
      <p:ext uri="{BB962C8B-B14F-4D97-AF65-F5344CB8AC3E}">
        <p14:creationId xmlns:p14="http://schemas.microsoft.com/office/powerpoint/2010/main" val="362459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049D-85B0-4A01-9592-FA389E353216}"/>
              </a:ext>
            </a:extLst>
          </p:cNvPr>
          <p:cNvSpPr>
            <a:spLocks noGrp="1"/>
          </p:cNvSpPr>
          <p:nvPr>
            <p:ph type="title"/>
          </p:nvPr>
        </p:nvSpPr>
        <p:spPr>
          <a:xfrm>
            <a:off x="1061988" y="2979554"/>
            <a:ext cx="9509760" cy="1233424"/>
          </a:xfrm>
        </p:spPr>
        <p:txBody>
          <a:bodyPr>
            <a:normAutofit fontScale="90000"/>
          </a:bodyPr>
          <a:lstStyle/>
          <a:p>
            <a:pPr marL="0" marR="0" lvl="0" indent="0" algn="ctr" defTabSz="914400" rtl="0" eaLnBrk="1" fontAlgn="auto" latinLnBrk="0" hangingPunct="1">
              <a:lnSpc>
                <a:spcPct val="100000"/>
              </a:lnSpc>
              <a:spcBef>
                <a:spcPts val="0"/>
              </a:spcBef>
              <a:spcAft>
                <a:spcPts val="0"/>
              </a:spcAft>
              <a:tabLst/>
              <a:defRPr/>
            </a:pPr>
            <a:r>
              <a:rPr kumimoji="0" lang="en-US" sz="4800" b="1" i="0" u="none" strike="noStrike" kern="1200" cap="none" spc="0" normalizeH="0" baseline="0" noProof="0" dirty="0" err="1">
                <a:ln>
                  <a:noFill/>
                </a:ln>
                <a:solidFill>
                  <a:srgbClr val="C00000"/>
                </a:solidFill>
                <a:effectLst/>
                <a:uLnTx/>
                <a:uFillTx/>
                <a:latin typeface="Calibri"/>
                <a:ea typeface="+mn-ea"/>
                <a:cs typeface="+mn-cs"/>
              </a:rPr>
              <a:t>Manajemen</a:t>
            </a:r>
            <a:r>
              <a:rPr kumimoji="0" lang="en-US" sz="4800" b="1" i="0" u="none" strike="noStrike" kern="1200" cap="none" spc="0" normalizeH="0" baseline="0" noProof="0" dirty="0">
                <a:ln>
                  <a:noFill/>
                </a:ln>
                <a:solidFill>
                  <a:srgbClr val="C00000"/>
                </a:solidFill>
                <a:effectLst/>
                <a:uLnTx/>
                <a:uFillTx/>
                <a:latin typeface="Calibri"/>
                <a:ea typeface="+mn-ea"/>
                <a:cs typeface="+mn-cs"/>
              </a:rPr>
              <a:t> KI</a:t>
            </a:r>
            <a:br>
              <a:rPr kumimoji="0" lang="en-US" sz="4800" b="1" i="0" u="none" strike="noStrike" kern="1200" cap="none" spc="0" normalizeH="0" baseline="0" noProof="0" dirty="0">
                <a:ln>
                  <a:noFill/>
                </a:ln>
                <a:solidFill>
                  <a:srgbClr val="C00000"/>
                </a:solidFill>
                <a:effectLst/>
                <a:uLnTx/>
                <a:uFillTx/>
                <a:latin typeface="Calibri"/>
                <a:ea typeface="+mn-ea"/>
                <a:cs typeface="+mn-cs"/>
              </a:rPr>
            </a:br>
            <a:endParaRPr lang="en-ID" dirty="0"/>
          </a:p>
        </p:txBody>
      </p:sp>
    </p:spTree>
    <p:extLst>
      <p:ext uri="{BB962C8B-B14F-4D97-AF65-F5344CB8AC3E}">
        <p14:creationId xmlns:p14="http://schemas.microsoft.com/office/powerpoint/2010/main" val="411072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1496-7944-4BFD-BC4C-53459A7F072D}"/>
              </a:ext>
            </a:extLst>
          </p:cNvPr>
          <p:cNvSpPr>
            <a:spLocks noGrp="1"/>
          </p:cNvSpPr>
          <p:nvPr>
            <p:ph type="title"/>
          </p:nvPr>
        </p:nvSpPr>
        <p:spPr>
          <a:xfrm>
            <a:off x="423511" y="404262"/>
            <a:ext cx="10706501" cy="526502"/>
          </a:xfrm>
        </p:spPr>
        <p:txBody>
          <a:bodyPr>
            <a:normAutofit fontScale="90000"/>
          </a:bodyPr>
          <a:lstStyle/>
          <a:p>
            <a:pPr algn="ct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j-ea"/>
                <a:cs typeface="+mj-cs"/>
              </a:rPr>
              <a:t>Peningkatan</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j-ea"/>
                <a:cs typeface="+mj-cs"/>
              </a:rPr>
              <a:t> Peran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j-ea"/>
                <a:cs typeface="+mj-cs"/>
              </a:rPr>
              <a:t>Perguruan</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j-ea"/>
                <a:cs typeface="+mj-cs"/>
              </a:rPr>
              <a:t> Tinggi (PT) dan Lembaga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j-ea"/>
                <a:cs typeface="+mj-cs"/>
              </a:rPr>
              <a:t>Litbang</a:t>
            </a:r>
            <a:endParaRPr lang="en-ID" dirty="0"/>
          </a:p>
        </p:txBody>
      </p:sp>
      <p:grpSp>
        <p:nvGrpSpPr>
          <p:cNvPr id="6" name="Group 5">
            <a:extLst>
              <a:ext uri="{FF2B5EF4-FFF2-40B4-BE49-F238E27FC236}">
                <a16:creationId xmlns:a16="http://schemas.microsoft.com/office/drawing/2014/main" id="{525C78AE-CF43-48D4-90ED-DD6ED2C3C8F6}"/>
              </a:ext>
            </a:extLst>
          </p:cNvPr>
          <p:cNvGrpSpPr/>
          <p:nvPr/>
        </p:nvGrpSpPr>
        <p:grpSpPr>
          <a:xfrm>
            <a:off x="2115471" y="1472807"/>
            <a:ext cx="8515350" cy="4428098"/>
            <a:chOff x="305921" y="1761565"/>
            <a:chExt cx="8515350" cy="4428098"/>
          </a:xfrm>
        </p:grpSpPr>
        <p:sp>
          <p:nvSpPr>
            <p:cNvPr id="3" name="Content Placeholder 4">
              <a:extLst>
                <a:ext uri="{FF2B5EF4-FFF2-40B4-BE49-F238E27FC236}">
                  <a16:creationId xmlns:a16="http://schemas.microsoft.com/office/drawing/2014/main" id="{7D8A429A-B7D1-416E-8773-B108AA6E1923}"/>
                </a:ext>
              </a:extLst>
            </p:cNvPr>
            <p:cNvSpPr txBox="1">
              <a:spLocks/>
            </p:cNvSpPr>
            <p:nvPr/>
          </p:nvSpPr>
          <p:spPr>
            <a:xfrm>
              <a:off x="305921" y="1764128"/>
              <a:ext cx="3956797" cy="4412835"/>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ysClr val="window" lastClr="FFFFFF"/>
                  </a:solidFill>
                  <a:effectLst/>
                  <a:uLnTx/>
                  <a:uFillTx/>
                  <a:latin typeface="Calibri" panose="020F0502020204030204"/>
                  <a:ea typeface="+mn-ea"/>
                  <a:cs typeface="+mn-cs"/>
                </a:rPr>
                <a:t>Pendidikan dan Pengajaran</a:t>
              </a: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ysClr val="window" lastClr="FFFFFF"/>
                  </a:solidFill>
                  <a:effectLst/>
                  <a:uLnTx/>
                  <a:uFillTx/>
                  <a:latin typeface="Calibri" panose="020F0502020204030204"/>
                  <a:ea typeface="+mn-ea"/>
                  <a:cs typeface="+mn-cs"/>
                </a:rPr>
                <a:t>Penelitian </a:t>
              </a:r>
              <a:r>
                <a:rPr kumimoji="0" lang="en-US" sz="2400" b="0" i="0" u="none" strike="noStrike" kern="1200" cap="none" spc="0" normalizeH="0" baseline="0" noProof="0">
                  <a:ln>
                    <a:noFill/>
                  </a:ln>
                  <a:solidFill>
                    <a:sysClr val="window" lastClr="FFFFFF"/>
                  </a:solidFill>
                  <a:effectLst/>
                  <a:uLnTx/>
                  <a:uFillTx/>
                  <a:latin typeface="Calibri" panose="020F0502020204030204"/>
                  <a:ea typeface="+mn-ea"/>
                  <a:cs typeface="+mn-cs"/>
                  <a:sym typeface="Wingdings" pitchFamily="2" charset="2"/>
                </a:rPr>
                <a:t> menghasilkan pengetahuan baru melalui riset  output: Publikasi Ilmiah</a:t>
              </a: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ysClr val="window" lastClr="FFFFFF"/>
                  </a:solidFill>
                  <a:effectLst/>
                  <a:uLnTx/>
                  <a:uFillTx/>
                  <a:latin typeface="Calibri" panose="020F0502020204030204"/>
                  <a:ea typeface="+mn-ea"/>
                  <a:cs typeface="+mn-cs"/>
                  <a:sym typeface="Wingdings" pitchFamily="2" charset="2"/>
                </a:rPr>
                <a:t>Pengabdian kepada masyarakat  transfer pengetahuan/ teknologi untuk tujuan sosial</a:t>
              </a:r>
              <a:endPar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4" name="Content Placeholder 6">
              <a:extLst>
                <a:ext uri="{FF2B5EF4-FFF2-40B4-BE49-F238E27FC236}">
                  <a16:creationId xmlns:a16="http://schemas.microsoft.com/office/drawing/2014/main" id="{A4D6A39F-AFC4-419D-869A-A27458FD07EC}"/>
                </a:ext>
              </a:extLst>
            </p:cNvPr>
            <p:cNvSpPr txBox="1">
              <a:spLocks/>
            </p:cNvSpPr>
            <p:nvPr/>
          </p:nvSpPr>
          <p:spPr>
            <a:xfrm>
              <a:off x="4933484" y="1761565"/>
              <a:ext cx="3887787" cy="4428098"/>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ysClr val="window" lastClr="FFFFFF"/>
                  </a:solidFill>
                  <a:effectLst/>
                  <a:uLnTx/>
                  <a:uFillTx/>
                  <a:latin typeface="Calibri" panose="020F0502020204030204"/>
                  <a:ea typeface="+mn-ea"/>
                  <a:cs typeface="+mn-cs"/>
                </a:rPr>
                <a:t>Otonomi  (status  PTN/Litbang BLU dan PTN BH)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ysClr val="window" lastClr="FFFFFF"/>
                  </a:solidFill>
                  <a:effectLst/>
                  <a:uLnTx/>
                  <a:uFillTx/>
                  <a:latin typeface="Calibri" panose="020F0502020204030204"/>
                  <a:ea typeface="+mn-ea"/>
                  <a:cs typeface="+mn-cs"/>
                  <a:sym typeface="Wingdings" pitchFamily="2" charset="2"/>
                </a:rPr>
                <a:t>Penghasil </a:t>
              </a:r>
              <a:r>
                <a:rPr kumimoji="0" lang="en-US" sz="2100" b="0" i="1" u="none" strike="noStrike" kern="1200" cap="none" spc="0" normalizeH="0" baseline="0" noProof="0">
                  <a:ln>
                    <a:noFill/>
                  </a:ln>
                  <a:solidFill>
                    <a:sysClr val="window" lastClr="FFFFFF"/>
                  </a:solidFill>
                  <a:effectLst/>
                  <a:uLnTx/>
                  <a:uFillTx/>
                  <a:latin typeface="Calibri" panose="020F0502020204030204"/>
                  <a:ea typeface="+mn-ea"/>
                  <a:cs typeface="+mn-cs"/>
                  <a:sym typeface="Wingdings" pitchFamily="2" charset="2"/>
                </a:rPr>
                <a:t>Entrepreneur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ysClr val="window" lastClr="FFFFFF"/>
                  </a:solidFill>
                  <a:effectLst/>
                  <a:uLnTx/>
                  <a:uFillTx/>
                  <a:latin typeface="Calibri" panose="020F0502020204030204"/>
                  <a:ea typeface="+mn-ea"/>
                  <a:cs typeface="+mn-cs"/>
                  <a:sym typeface="Wingdings" pitchFamily="2" charset="2"/>
                </a:rPr>
                <a:t>Komersialisasi Hasil Riset:</a:t>
              </a:r>
            </a:p>
            <a:p>
              <a:pPr marL="4572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ysClr val="window" lastClr="FFFFFF"/>
                  </a:solidFill>
                  <a:effectLst/>
                  <a:uLnTx/>
                  <a:uFillTx/>
                  <a:latin typeface="Calibri" panose="020F0502020204030204"/>
                  <a:ea typeface="+mn-ea"/>
                  <a:cs typeface="+mn-cs"/>
                </a:rPr>
                <a:t>Meningkatkan kerjasama dengan industri</a:t>
              </a:r>
            </a:p>
            <a:p>
              <a:pPr marL="4572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ysClr val="window" lastClr="FFFFFF"/>
                  </a:solidFill>
                  <a:effectLst/>
                  <a:uLnTx/>
                  <a:uFillTx/>
                  <a:latin typeface="Calibri" panose="020F0502020204030204"/>
                  <a:ea typeface="+mn-ea"/>
                  <a:cs typeface="+mn-cs"/>
                  <a:sym typeface="Wingdings" pitchFamily="2" charset="2"/>
                </a:rPr>
                <a:t>Alih teknologi untuk tujuan profit  (</a:t>
              </a:r>
              <a:r>
                <a:rPr kumimoji="0" lang="en-US" sz="2100" b="0" i="1" u="none" strike="noStrike" kern="1200" cap="none" spc="0" normalizeH="0" baseline="0" noProof="0">
                  <a:ln>
                    <a:noFill/>
                  </a:ln>
                  <a:solidFill>
                    <a:sysClr val="window" lastClr="FFFFFF"/>
                  </a:solidFill>
                  <a:effectLst/>
                  <a:uLnTx/>
                  <a:uFillTx/>
                  <a:latin typeface="Calibri" panose="020F0502020204030204"/>
                  <a:ea typeface="+mn-ea"/>
                  <a:cs typeface="+mn-cs"/>
                  <a:sym typeface="Wingdings" pitchFamily="2" charset="2"/>
                </a:rPr>
                <a:t>technology marketing</a:t>
              </a:r>
              <a:r>
                <a:rPr kumimoji="0" lang="en-US" sz="2100" b="0" i="0" u="none" strike="noStrike" kern="1200" cap="none" spc="0" normalizeH="0" baseline="0" noProof="0">
                  <a:ln>
                    <a:noFill/>
                  </a:ln>
                  <a:solidFill>
                    <a:sysClr val="window" lastClr="FFFFFF"/>
                  </a:solidFill>
                  <a:effectLst/>
                  <a:uLnTx/>
                  <a:uFillTx/>
                  <a:latin typeface="Calibri" panose="020F0502020204030204"/>
                  <a:ea typeface="+mn-ea"/>
                  <a:cs typeface="+mn-cs"/>
                  <a:sym typeface="Wingdings" pitchFamily="2" charset="2"/>
                </a:rPr>
                <a:t>)  </a:t>
              </a:r>
              <a:r>
                <a:rPr kumimoji="0" lang="en-US" sz="2100" b="0" i="1" u="none" strike="noStrike" kern="1200" cap="none" spc="0" normalizeH="0" baseline="0" noProof="0">
                  <a:ln>
                    <a:noFill/>
                  </a:ln>
                  <a:solidFill>
                    <a:sysClr val="window" lastClr="FFFFFF"/>
                  </a:solidFill>
                  <a:effectLst/>
                  <a:uLnTx/>
                  <a:uFillTx/>
                  <a:latin typeface="Calibri" panose="020F0502020204030204"/>
                  <a:ea typeface="+mn-ea"/>
                  <a:cs typeface="+mn-cs"/>
                  <a:sym typeface="Wingdings" pitchFamily="2" charset="2"/>
                </a:rPr>
                <a:t>income generating</a:t>
              </a:r>
            </a:p>
            <a:p>
              <a:pPr marL="4572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ysClr val="window" lastClr="FFFFFF"/>
                  </a:solidFill>
                  <a:effectLst/>
                  <a:uLnTx/>
                  <a:uFillTx/>
                  <a:latin typeface="Calibri" panose="020F0502020204030204"/>
                  <a:ea typeface="+mn-ea"/>
                  <a:cs typeface="+mn-cs"/>
                </a:rPr>
                <a:t>Pengembangan  kewirausahaan </a:t>
              </a:r>
            </a:p>
            <a:p>
              <a:pPr marL="4572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ysClr val="window" lastClr="FFFFFF"/>
                  </a:solidFill>
                  <a:effectLst/>
                  <a:uLnTx/>
                  <a:uFillTx/>
                  <a:latin typeface="Calibri" panose="020F0502020204030204"/>
                  <a:ea typeface="+mn-ea"/>
                  <a:cs typeface="+mn-cs"/>
                </a:rPr>
                <a:t>Melaksanakan </a:t>
              </a:r>
              <a:r>
                <a:rPr kumimoji="0" lang="en-US" sz="2100" b="0" i="1" u="none" strike="noStrike" kern="1200" cap="none" spc="0" normalizeH="0" baseline="0" noProof="0">
                  <a:ln>
                    <a:noFill/>
                  </a:ln>
                  <a:solidFill>
                    <a:sysClr val="window" lastClr="FFFFFF"/>
                  </a:solidFill>
                  <a:effectLst/>
                  <a:uLnTx/>
                  <a:uFillTx/>
                  <a:latin typeface="Calibri" panose="020F0502020204030204"/>
                  <a:ea typeface="+mn-ea"/>
                  <a:cs typeface="+mn-cs"/>
                </a:rPr>
                <a:t>spin-offs/start-ups</a:t>
              </a:r>
              <a:endParaRPr kumimoji="0" lang="en-US" sz="2100" b="0" i="1"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5" name="Right Arrow 2">
              <a:extLst>
                <a:ext uri="{FF2B5EF4-FFF2-40B4-BE49-F238E27FC236}">
                  <a16:creationId xmlns:a16="http://schemas.microsoft.com/office/drawing/2014/main" id="{3CB2A1DB-C48B-494A-9F9D-D2CF9718652D}"/>
                </a:ext>
              </a:extLst>
            </p:cNvPr>
            <p:cNvSpPr/>
            <p:nvPr/>
          </p:nvSpPr>
          <p:spPr>
            <a:xfrm>
              <a:off x="3980329" y="3307976"/>
              <a:ext cx="953155" cy="1532965"/>
            </a:xfrm>
            <a:prstGeom prst="rightArrow">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1569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5F8E-30A7-46E6-8119-B8A471CD2071}"/>
              </a:ext>
            </a:extLst>
          </p:cNvPr>
          <p:cNvSpPr>
            <a:spLocks noGrp="1"/>
          </p:cNvSpPr>
          <p:nvPr>
            <p:ph type="title"/>
          </p:nvPr>
        </p:nvSpPr>
        <p:spPr>
          <a:xfrm>
            <a:off x="240631" y="317633"/>
            <a:ext cx="10292615" cy="478376"/>
          </a:xfrm>
        </p:spPr>
        <p:txBody>
          <a:bodyPr/>
          <a:lstStyle/>
          <a:p>
            <a:r>
              <a:rPr kumimoji="0" lang="en-US" sz="2800" b="1" i="0" u="none" strike="noStrike" kern="1200" cap="none" spc="0" normalizeH="0" baseline="0" noProof="0" dirty="0" err="1">
                <a:ln>
                  <a:noFill/>
                </a:ln>
                <a:solidFill>
                  <a:srgbClr val="FF0000"/>
                </a:solidFill>
                <a:effectLst/>
                <a:uLnTx/>
                <a:uFillTx/>
                <a:latin typeface="Calibri Light" panose="020F0302020204030204"/>
                <a:ea typeface="+mj-ea"/>
                <a:cs typeface="+mj-cs"/>
              </a:rPr>
              <a:t>Konsep</a:t>
            </a:r>
            <a:r>
              <a:rPr kumimoji="0" lang="en-US" sz="2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FF0000"/>
                </a:solidFill>
                <a:effectLst/>
                <a:uLnTx/>
                <a:uFillTx/>
                <a:latin typeface="Calibri Light" panose="020F0302020204030204"/>
                <a:ea typeface="+mj-ea"/>
                <a:cs typeface="+mj-cs"/>
              </a:rPr>
              <a:t>hilirisasi</a:t>
            </a:r>
            <a:r>
              <a:rPr kumimoji="0" lang="en-US" sz="2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FF0000"/>
                </a:solidFill>
                <a:effectLst/>
                <a:uLnTx/>
                <a:uFillTx/>
                <a:latin typeface="Calibri Light" panose="020F0302020204030204"/>
                <a:ea typeface="+mj-ea"/>
                <a:cs typeface="+mj-cs"/>
              </a:rPr>
              <a:t>alih</a:t>
            </a:r>
            <a:r>
              <a:rPr kumimoji="0" lang="en-US" sz="2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FF0000"/>
                </a:solidFill>
                <a:effectLst/>
                <a:uLnTx/>
                <a:uFillTx/>
                <a:latin typeface="Calibri Light" panose="020F0302020204030204"/>
                <a:ea typeface="+mj-ea"/>
                <a:cs typeface="+mj-cs"/>
              </a:rPr>
              <a:t>teknologi</a:t>
            </a:r>
            <a:r>
              <a:rPr kumimoji="0" lang="en-US" sz="2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FF0000"/>
                </a:solidFill>
                <a:effectLst/>
                <a:uLnTx/>
                <a:uFillTx/>
                <a:latin typeface="Calibri Light" panose="020F0302020204030204"/>
                <a:ea typeface="+mj-ea"/>
                <a:cs typeface="+mj-cs"/>
              </a:rPr>
              <a:t>dari</a:t>
            </a:r>
            <a:r>
              <a:rPr kumimoji="0" lang="en-US" sz="2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FF0000"/>
                </a:solidFill>
                <a:effectLst/>
                <a:uLnTx/>
                <a:uFillTx/>
                <a:latin typeface="Calibri Light" panose="020F0302020204030204"/>
                <a:ea typeface="+mj-ea"/>
                <a:cs typeface="+mj-cs"/>
              </a:rPr>
              <a:t>perspektif</a:t>
            </a:r>
            <a:r>
              <a:rPr kumimoji="0" lang="en-US" sz="2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FF0000"/>
                </a:solidFill>
                <a:effectLst/>
                <a:uLnTx/>
                <a:uFillTx/>
                <a:latin typeface="Calibri Light" panose="020F0302020204030204"/>
                <a:ea typeface="+mj-ea"/>
                <a:cs typeface="+mj-cs"/>
              </a:rPr>
              <a:t>perguruan</a:t>
            </a:r>
            <a:r>
              <a:rPr kumimoji="0" lang="en-US" sz="2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FF0000"/>
                </a:solidFill>
                <a:effectLst/>
                <a:uLnTx/>
                <a:uFillTx/>
                <a:latin typeface="Calibri Light" panose="020F0302020204030204"/>
                <a:ea typeface="+mj-ea"/>
                <a:cs typeface="+mj-cs"/>
              </a:rPr>
              <a:t>tinggi</a:t>
            </a:r>
            <a:endParaRPr lang="en-ID" dirty="0">
              <a:solidFill>
                <a:srgbClr val="FF0000"/>
              </a:solidFill>
            </a:endParaRPr>
          </a:p>
        </p:txBody>
      </p:sp>
      <p:grpSp>
        <p:nvGrpSpPr>
          <p:cNvPr id="9" name="Group 8">
            <a:extLst>
              <a:ext uri="{FF2B5EF4-FFF2-40B4-BE49-F238E27FC236}">
                <a16:creationId xmlns:a16="http://schemas.microsoft.com/office/drawing/2014/main" id="{1D68F8FB-CC6F-4D6B-B849-CEFC9C22E0DA}"/>
              </a:ext>
            </a:extLst>
          </p:cNvPr>
          <p:cNvGrpSpPr/>
          <p:nvPr/>
        </p:nvGrpSpPr>
        <p:grpSpPr>
          <a:xfrm>
            <a:off x="1597675" y="1027615"/>
            <a:ext cx="8727141" cy="5512752"/>
            <a:chOff x="188259" y="1283949"/>
            <a:chExt cx="8727141" cy="5512752"/>
          </a:xfrm>
        </p:grpSpPr>
        <p:graphicFrame>
          <p:nvGraphicFramePr>
            <p:cNvPr id="3" name="Content Placeholder 3">
              <a:extLst>
                <a:ext uri="{FF2B5EF4-FFF2-40B4-BE49-F238E27FC236}">
                  <a16:creationId xmlns:a16="http://schemas.microsoft.com/office/drawing/2014/main" id="{F9FC3E5B-BF00-4C3D-9D23-24076B462C66}"/>
                </a:ext>
              </a:extLst>
            </p:cNvPr>
            <p:cNvGraphicFramePr>
              <a:graphicFrameLocks/>
            </p:cNvGraphicFramePr>
            <p:nvPr/>
          </p:nvGraphicFramePr>
          <p:xfrm>
            <a:off x="683568" y="1283949"/>
            <a:ext cx="7886700" cy="3937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259AAE0-A5B8-4072-A9F9-92EA80642AC6}"/>
                </a:ext>
              </a:extLst>
            </p:cNvPr>
            <p:cNvSpPr txBox="1"/>
            <p:nvPr/>
          </p:nvSpPr>
          <p:spPr>
            <a:xfrm>
              <a:off x="827584" y="4956358"/>
              <a:ext cx="7704856" cy="584775"/>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Calibri" panose="020F0502020204030204"/>
                  <a:ea typeface="+mn-ea"/>
                  <a:cs typeface="+mn-cs"/>
                </a:rPr>
                <a:t>Berdampak</a:t>
              </a: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0" cap="none" spc="0" normalizeH="0" baseline="0" noProof="0" dirty="0" err="1">
                  <a:ln>
                    <a:noFill/>
                  </a:ln>
                  <a:solidFill>
                    <a:prstClr val="white"/>
                  </a:solidFill>
                  <a:effectLst/>
                  <a:uLnTx/>
                  <a:uFillTx/>
                  <a:latin typeface="Calibri" panose="020F0502020204030204"/>
                  <a:ea typeface="+mn-ea"/>
                  <a:cs typeface="+mn-cs"/>
                </a:rPr>
                <a:t>pada</a:t>
              </a:r>
              <a:r>
                <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rPr>
                <a:t> Pembangunan </a:t>
              </a:r>
              <a:r>
                <a:rPr kumimoji="0" lang="en-US" sz="3200" b="1" i="0" u="none" strike="noStrike" kern="0" cap="none" spc="0" normalizeH="0" baseline="0" noProof="0" dirty="0" err="1">
                  <a:ln>
                    <a:noFill/>
                  </a:ln>
                  <a:solidFill>
                    <a:prstClr val="white"/>
                  </a:solidFill>
                  <a:effectLst/>
                  <a:uLnTx/>
                  <a:uFillTx/>
                  <a:latin typeface="Calibri" panose="020F0502020204030204"/>
                  <a:ea typeface="+mn-ea"/>
                  <a:cs typeface="+mn-cs"/>
                </a:rPr>
                <a:t>Ekonomi</a:t>
              </a:r>
              <a:endParaRPr kumimoji="0" lang="en-US" sz="3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Down Arrow 6">
              <a:extLst>
                <a:ext uri="{FF2B5EF4-FFF2-40B4-BE49-F238E27FC236}">
                  <a16:creationId xmlns:a16="http://schemas.microsoft.com/office/drawing/2014/main" id="{F56F8DF6-7346-4163-988D-B82F78EA99D0}"/>
                </a:ext>
              </a:extLst>
            </p:cNvPr>
            <p:cNvSpPr/>
            <p:nvPr/>
          </p:nvSpPr>
          <p:spPr>
            <a:xfrm>
              <a:off x="1619672" y="3732221"/>
              <a:ext cx="1008112" cy="1008112"/>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Down Arrow 7">
              <a:extLst>
                <a:ext uri="{FF2B5EF4-FFF2-40B4-BE49-F238E27FC236}">
                  <a16:creationId xmlns:a16="http://schemas.microsoft.com/office/drawing/2014/main" id="{4F822FE6-1744-4959-9371-E7D7803AB2ED}"/>
                </a:ext>
              </a:extLst>
            </p:cNvPr>
            <p:cNvSpPr/>
            <p:nvPr/>
          </p:nvSpPr>
          <p:spPr>
            <a:xfrm>
              <a:off x="6804248" y="3732221"/>
              <a:ext cx="1008112" cy="1008112"/>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Left-Right Arrow 2">
              <a:extLst>
                <a:ext uri="{FF2B5EF4-FFF2-40B4-BE49-F238E27FC236}">
                  <a16:creationId xmlns:a16="http://schemas.microsoft.com/office/drawing/2014/main" id="{1F833F04-E9AD-4A60-94C6-2F61832AA31A}"/>
                </a:ext>
              </a:extLst>
            </p:cNvPr>
            <p:cNvSpPr/>
            <p:nvPr/>
          </p:nvSpPr>
          <p:spPr>
            <a:xfrm>
              <a:off x="3923928" y="2940133"/>
              <a:ext cx="1584176" cy="504056"/>
            </a:xfrm>
            <a:prstGeom prst="leftRightArrow">
              <a:avLst/>
            </a:prstGeom>
            <a:solidFill>
              <a:sysClr val="window" lastClr="FFFFFF"/>
            </a:solidFill>
            <a:ln w="25400" cap="flat" cmpd="sng" algn="ctr">
              <a:solidFill>
                <a:sysClr val="windowText" lastClr="000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ABDAB55-81BA-421B-B1A5-FBFD7B848841}"/>
                </a:ext>
              </a:extLst>
            </p:cNvPr>
            <p:cNvSpPr txBox="1"/>
            <p:nvPr/>
          </p:nvSpPr>
          <p:spPr>
            <a:xfrm>
              <a:off x="188259" y="5811816"/>
              <a:ext cx="8727141" cy="984885"/>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prstClr val="white"/>
                  </a:solidFill>
                  <a:effectLst/>
                  <a:uLnTx/>
                  <a:uFillTx/>
                  <a:latin typeface="Calibri" panose="020F0502020204030204"/>
                  <a:ea typeface="+mn-ea"/>
                  <a:cs typeface="+mn-cs"/>
                </a:rPr>
                <a:t>Setiap</a:t>
              </a:r>
              <a:r>
                <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rPr>
                <a:t> 1 % </a:t>
              </a:r>
              <a:r>
                <a:rPr kumimoji="0" lang="en-US" sz="2200" b="1" i="0" u="none" strike="noStrike" kern="0" cap="none" spc="0" normalizeH="0" baseline="0" noProof="0" dirty="0" err="1">
                  <a:ln>
                    <a:noFill/>
                  </a:ln>
                  <a:solidFill>
                    <a:prstClr val="white"/>
                  </a:solidFill>
                  <a:effectLst/>
                  <a:uLnTx/>
                  <a:uFillTx/>
                  <a:latin typeface="Calibri" panose="020F0502020204030204"/>
                  <a:ea typeface="+mn-ea"/>
                  <a:cs typeface="+mn-cs"/>
                </a:rPr>
                <a:t>kenaikan</a:t>
              </a:r>
              <a:r>
                <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1" i="0" u="none" strike="noStrike" kern="0" cap="none" spc="0" normalizeH="0" baseline="0" noProof="0" dirty="0" err="1">
                  <a:ln>
                    <a:noFill/>
                  </a:ln>
                  <a:solidFill>
                    <a:prstClr val="white"/>
                  </a:solidFill>
                  <a:effectLst/>
                  <a:uLnTx/>
                  <a:uFillTx/>
                  <a:latin typeface="Calibri" panose="020F0502020204030204"/>
                  <a:ea typeface="+mn-ea"/>
                  <a:cs typeface="+mn-cs"/>
                </a:rPr>
                <a:t>jumlah</a:t>
              </a:r>
              <a:r>
                <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rPr>
                <a:t> paten yang </a:t>
              </a:r>
              <a:r>
                <a:rPr kumimoji="0" lang="en-US" sz="2200" b="1" i="0" u="none" strike="noStrike" kern="0" cap="none" spc="0" normalizeH="0" baseline="0" noProof="0" dirty="0" err="1">
                  <a:ln>
                    <a:noFill/>
                  </a:ln>
                  <a:solidFill>
                    <a:prstClr val="white"/>
                  </a:solidFill>
                  <a:effectLst/>
                  <a:uLnTx/>
                  <a:uFillTx/>
                  <a:latin typeface="Calibri" panose="020F0502020204030204"/>
                  <a:ea typeface="+mn-ea"/>
                  <a:cs typeface="+mn-cs"/>
                </a:rPr>
                <a:t>terdaftar</a:t>
              </a:r>
              <a:r>
                <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1" i="0" u="none" strike="noStrike" kern="0" cap="none" spc="0" normalizeH="0" baseline="0" noProof="0" dirty="0" err="1">
                  <a:ln>
                    <a:noFill/>
                  </a:ln>
                  <a:solidFill>
                    <a:prstClr val="white"/>
                  </a:solidFill>
                  <a:effectLst/>
                  <a:uLnTx/>
                  <a:uFillTx/>
                  <a:latin typeface="Calibri" panose="020F0502020204030204"/>
                  <a:ea typeface="+mn-ea"/>
                  <a:cs typeface="+mn-cs"/>
                </a:rPr>
                <a:t>berkorelasi</a:t>
              </a:r>
              <a:r>
                <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1" i="0" u="none" strike="noStrike" kern="0" cap="none" spc="0" normalizeH="0" baseline="0" noProof="0" dirty="0" err="1">
                  <a:ln>
                    <a:noFill/>
                  </a:ln>
                  <a:solidFill>
                    <a:prstClr val="white"/>
                  </a:solidFill>
                  <a:effectLst/>
                  <a:uLnTx/>
                  <a:uFillTx/>
                  <a:latin typeface="Calibri" panose="020F0502020204030204"/>
                  <a:ea typeface="+mn-ea"/>
                  <a:cs typeface="+mn-cs"/>
                </a:rPr>
                <a:t>positif</a:t>
              </a:r>
              <a:r>
                <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1" i="0" u="none" strike="noStrike" kern="0" cap="none" spc="0" normalizeH="0" baseline="0" noProof="0" dirty="0" err="1">
                  <a:ln>
                    <a:noFill/>
                  </a:ln>
                  <a:solidFill>
                    <a:prstClr val="white"/>
                  </a:solidFill>
                  <a:effectLst/>
                  <a:uLnTx/>
                  <a:uFillTx/>
                  <a:latin typeface="Calibri" panose="020F0502020204030204"/>
                  <a:ea typeface="+mn-ea"/>
                  <a:cs typeface="+mn-cs"/>
                </a:rPr>
                <a:t>dan</a:t>
              </a:r>
              <a:r>
                <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1" i="0" u="none" strike="noStrike" kern="0" cap="none" spc="0" normalizeH="0" baseline="0" noProof="0" dirty="0" err="1">
                  <a:ln>
                    <a:noFill/>
                  </a:ln>
                  <a:solidFill>
                    <a:prstClr val="white"/>
                  </a:solidFill>
                  <a:effectLst/>
                  <a:uLnTx/>
                  <a:uFillTx/>
                  <a:latin typeface="Calibri" panose="020F0502020204030204"/>
                  <a:ea typeface="+mn-ea"/>
                  <a:cs typeface="+mn-cs"/>
                </a:rPr>
                <a:t>signifikan</a:t>
              </a:r>
              <a:r>
                <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1" i="0" u="none" strike="noStrike" kern="0" cap="none" spc="0" normalizeH="0" baseline="0" noProof="0" dirty="0" err="1">
                  <a:ln>
                    <a:noFill/>
                  </a:ln>
                  <a:solidFill>
                    <a:prstClr val="white"/>
                  </a:solidFill>
                  <a:effectLst/>
                  <a:uLnTx/>
                  <a:uFillTx/>
                  <a:latin typeface="Calibri" panose="020F0502020204030204"/>
                  <a:ea typeface="+mn-ea"/>
                  <a:cs typeface="+mn-cs"/>
                </a:rPr>
                <a:t>dengan</a:t>
              </a:r>
              <a:r>
                <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1" i="0" u="none" strike="noStrike" kern="0" cap="none" spc="0" normalizeH="0" baseline="0" noProof="0" dirty="0" err="1">
                  <a:ln>
                    <a:noFill/>
                  </a:ln>
                  <a:solidFill>
                    <a:prstClr val="white"/>
                  </a:solidFill>
                  <a:effectLst/>
                  <a:uLnTx/>
                  <a:uFillTx/>
                  <a:latin typeface="Calibri" panose="020F0502020204030204"/>
                  <a:ea typeface="+mn-ea"/>
                  <a:cs typeface="+mn-cs"/>
                </a:rPr>
                <a:t>pertumbuhan</a:t>
              </a:r>
              <a:r>
                <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200" b="1" i="0" u="none" strike="noStrike" kern="0" cap="none" spc="0" normalizeH="0" baseline="0" noProof="0" dirty="0" err="1">
                  <a:ln>
                    <a:noFill/>
                  </a:ln>
                  <a:solidFill>
                    <a:prstClr val="white"/>
                  </a:solidFill>
                  <a:effectLst/>
                  <a:uLnTx/>
                  <a:uFillTx/>
                  <a:latin typeface="Calibri" panose="020F0502020204030204"/>
                  <a:ea typeface="+mn-ea"/>
                  <a:cs typeface="+mn-cs"/>
                </a:rPr>
                <a:t>ekonomi</a:t>
              </a:r>
              <a:r>
                <a:rPr kumimoji="0" lang="en-US" sz="2200" b="1" i="0" u="none" strike="noStrike" kern="0" cap="none" spc="0" normalizeH="0" baseline="0" noProof="0" dirty="0">
                  <a:ln>
                    <a:noFill/>
                  </a:ln>
                  <a:solidFill>
                    <a:prstClr val="white"/>
                  </a:solidFill>
                  <a:effectLst/>
                  <a:uLnTx/>
                  <a:uFillTx/>
                  <a:latin typeface="Calibri" panose="020F0502020204030204"/>
                  <a:ea typeface="+mn-ea"/>
                  <a:cs typeface="+mn-cs"/>
                </a:rPr>
                <a:t> Indonesia 0,06 % (INDEF,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FFFF00"/>
                  </a:solidFill>
                  <a:effectLst/>
                  <a:uLnTx/>
                  <a:uFillTx/>
                  <a:latin typeface="Calibri" panose="020F0502020204030204"/>
                  <a:ea typeface="+mn-ea"/>
                  <a:cs typeface="+mn-cs"/>
                </a:rPr>
                <a:t>Sumber:http</a:t>
              </a:r>
              <a:r>
                <a:rPr kumimoji="0" lang="en-US" sz="1400" b="1" i="0" u="none" strike="noStrike" kern="0" cap="none" spc="0" normalizeH="0" baseline="0" noProof="0" dirty="0">
                  <a:ln>
                    <a:noFill/>
                  </a:ln>
                  <a:solidFill>
                    <a:srgbClr val="FFFF00"/>
                  </a:solidFill>
                  <a:effectLst/>
                  <a:uLnTx/>
                  <a:uFillTx/>
                  <a:latin typeface="Calibri" panose="020F0502020204030204"/>
                  <a:ea typeface="+mn-ea"/>
                  <a:cs typeface="+mn-cs"/>
                </a:rPr>
                <a:t>://www.tribunnews.com/bisnis/2017/09/27/indef-regulasi-soal-paten-masih-lemah </a:t>
              </a:r>
            </a:p>
          </p:txBody>
        </p:sp>
      </p:grpSp>
    </p:spTree>
    <p:extLst>
      <p:ext uri="{BB962C8B-B14F-4D97-AF65-F5344CB8AC3E}">
        <p14:creationId xmlns:p14="http://schemas.microsoft.com/office/powerpoint/2010/main" val="134371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macxdvd.com/mac-dvd-video-converter-how-to/article-image/meghan-trainor.png">
            <a:extLst>
              <a:ext uri="{FF2B5EF4-FFF2-40B4-BE49-F238E27FC236}">
                <a16:creationId xmlns:a16="http://schemas.microsoft.com/office/drawing/2014/main" id="{A58A71E7-2655-4C5D-9A81-09B1D2F39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722313"/>
            <a:ext cx="1970088"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descr="http://i.ytimg.com/vi/3ursDx5DMlo/hqdefault.jpg">
            <a:extLst>
              <a:ext uri="{FF2B5EF4-FFF2-40B4-BE49-F238E27FC236}">
                <a16:creationId xmlns:a16="http://schemas.microsoft.com/office/drawing/2014/main" id="{60BF5D17-F4CA-45B3-88AD-F33E6571A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722313"/>
            <a:ext cx="2444750"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3">
            <a:extLst>
              <a:ext uri="{FF2B5EF4-FFF2-40B4-BE49-F238E27FC236}">
                <a16:creationId xmlns:a16="http://schemas.microsoft.com/office/drawing/2014/main" id="{8FC4649A-0908-46F9-9DDB-64757F1C6E8F}"/>
              </a:ext>
            </a:extLst>
          </p:cNvPr>
          <p:cNvSpPr txBox="1">
            <a:spLocks noChangeArrowheads="1"/>
          </p:cNvSpPr>
          <p:nvPr/>
        </p:nvSpPr>
        <p:spPr bwMode="auto">
          <a:xfrm>
            <a:off x="738188" y="5373688"/>
            <a:ext cx="10423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Kemiripan Lagu Pusing Pala Barbie (Putri Bahar) dengan All About That Bass (Meghan Trainor), dan beberapa bar opening lagu Dark Horse (Katy Perry) dengan Tinggalkan Aku Sendiri (Nike Ardilla) memungkinkan menjadi sengketa di kemudian hari terkait masalah </a:t>
            </a:r>
            <a:r>
              <a:rPr kumimoji="0" lang="id-ID" altLang="en-US" sz="18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Hak atas Kekayaan Intelektual (HKI)</a:t>
            </a:r>
          </a:p>
        </p:txBody>
      </p:sp>
      <p:sp>
        <p:nvSpPr>
          <p:cNvPr id="6149" name="TextBox 4">
            <a:extLst>
              <a:ext uri="{FF2B5EF4-FFF2-40B4-BE49-F238E27FC236}">
                <a16:creationId xmlns:a16="http://schemas.microsoft.com/office/drawing/2014/main" id="{8CE7B399-0BFA-460E-A939-521B7C9E4CDF}"/>
              </a:ext>
            </a:extLst>
          </p:cNvPr>
          <p:cNvSpPr txBox="1">
            <a:spLocks noChangeArrowheads="1"/>
          </p:cNvSpPr>
          <p:nvPr/>
        </p:nvSpPr>
        <p:spPr bwMode="auto">
          <a:xfrm>
            <a:off x="2941638" y="16383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VS</a:t>
            </a:r>
          </a:p>
        </p:txBody>
      </p:sp>
      <p:pic>
        <p:nvPicPr>
          <p:cNvPr id="6150" name="Picture 6" descr="http://1.bp.blogspot.com/-j_LnOBG-6Uc/U_mYkozX_SI/AAAAAAAAAmI/0BbrKcCDuQk/s1600/nike-ardila-featured.jpg">
            <a:extLst>
              <a:ext uri="{FF2B5EF4-FFF2-40B4-BE49-F238E27FC236}">
                <a16:creationId xmlns:a16="http://schemas.microsoft.com/office/drawing/2014/main" id="{449272D6-DEAD-46DB-8A9E-881634AC1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8138" y="3257550"/>
            <a:ext cx="308768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descr="http://thatgrapejuice.net/wp-content/uploads/2014/01/katy-perry-that-grape-juice-she-is-diva-that-grape-juice-tv-1.png">
            <a:extLst>
              <a:ext uri="{FF2B5EF4-FFF2-40B4-BE49-F238E27FC236}">
                <a16:creationId xmlns:a16="http://schemas.microsoft.com/office/drawing/2014/main" id="{5D871DF9-C058-42DD-A567-674DD0BA5A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3713" y="2935288"/>
            <a:ext cx="2622550"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Box 9">
            <a:extLst>
              <a:ext uri="{FF2B5EF4-FFF2-40B4-BE49-F238E27FC236}">
                <a16:creationId xmlns:a16="http://schemas.microsoft.com/office/drawing/2014/main" id="{6DC0CD43-EFD8-4F6A-8205-E009AED05C82}"/>
              </a:ext>
            </a:extLst>
          </p:cNvPr>
          <p:cNvSpPr txBox="1">
            <a:spLocks noChangeArrowheads="1"/>
          </p:cNvSpPr>
          <p:nvPr/>
        </p:nvSpPr>
        <p:spPr bwMode="auto">
          <a:xfrm>
            <a:off x="7466013" y="3917950"/>
            <a:ext cx="427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VS</a:t>
            </a:r>
          </a:p>
        </p:txBody>
      </p:sp>
      <p:sp>
        <p:nvSpPr>
          <p:cNvPr id="9" name="Rectangle 8">
            <a:extLst>
              <a:ext uri="{FF2B5EF4-FFF2-40B4-BE49-F238E27FC236}">
                <a16:creationId xmlns:a16="http://schemas.microsoft.com/office/drawing/2014/main" id="{CCD9BCC2-2F87-4F12-884D-2613140C6994}"/>
              </a:ext>
            </a:extLst>
          </p:cNvPr>
          <p:cNvSpPr/>
          <p:nvPr/>
        </p:nvSpPr>
        <p:spPr>
          <a:xfrm rot="532304">
            <a:off x="7320377" y="827659"/>
            <a:ext cx="3219323" cy="134623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8000" b="0" i="0" u="none" strike="noStrike" kern="1200" cap="none" spc="0" normalizeH="0" baseline="0" noProof="0" dirty="0">
                <a:ln w="0"/>
                <a:gradFill>
                  <a:gsLst>
                    <a:gs pos="0">
                      <a:srgbClr val="7BA79D">
                        <a:lumMod val="50000"/>
                      </a:srgbClr>
                    </a:gs>
                    <a:gs pos="50000">
                      <a:srgbClr val="7BA79D"/>
                    </a:gs>
                    <a:gs pos="100000">
                      <a:srgbClr val="7BA79D">
                        <a:lumMod val="60000"/>
                        <a:lumOff val="40000"/>
                      </a:srgbClr>
                    </a:gs>
                  </a:gsLst>
                  <a:lin ang="5400000"/>
                </a:gradFill>
                <a:effectLst>
                  <a:reflection blurRad="6350" stA="53000" endA="300" endPos="35500" dir="5400000" sy="-90000" algn="bl" rotWithShape="0"/>
                </a:effectLst>
                <a:uLnTx/>
                <a:uFillTx/>
                <a:latin typeface="Franklin Gothic Book" panose="020B0502020104020203"/>
                <a:ea typeface="+mn-ea"/>
                <a:cs typeface="+mn-cs"/>
              </a:rPr>
              <a:t>CASE :</a:t>
            </a:r>
            <a:endParaRPr kumimoji="0" lang="en-US" sz="8000" b="0" i="0" u="none" strike="noStrike" kern="1200" cap="none" spc="0" normalizeH="0" baseline="0" noProof="0" dirty="0">
              <a:ln w="0"/>
              <a:gradFill>
                <a:gsLst>
                  <a:gs pos="0">
                    <a:srgbClr val="7BA79D">
                      <a:lumMod val="50000"/>
                    </a:srgbClr>
                  </a:gs>
                  <a:gs pos="50000">
                    <a:srgbClr val="7BA79D"/>
                  </a:gs>
                  <a:gs pos="100000">
                    <a:srgbClr val="7BA79D">
                      <a:lumMod val="60000"/>
                      <a:lumOff val="40000"/>
                    </a:srgbClr>
                  </a:gs>
                </a:gsLst>
                <a:lin ang="5400000"/>
              </a:gradFill>
              <a:effectLst>
                <a:reflection blurRad="6350" stA="53000" endA="300" endPos="35500" dir="5400000" sy="-90000" algn="bl" rotWithShape="0"/>
              </a:effectLst>
              <a:uLnTx/>
              <a:uFillTx/>
              <a:latin typeface="Franklin Gothic Book" panose="020B0502020104020203"/>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019A-4288-4DC0-883D-35EB14FE4697}"/>
              </a:ext>
            </a:extLst>
          </p:cNvPr>
          <p:cNvSpPr>
            <a:spLocks noGrp="1"/>
          </p:cNvSpPr>
          <p:nvPr>
            <p:ph type="title"/>
          </p:nvPr>
        </p:nvSpPr>
        <p:spPr>
          <a:xfrm>
            <a:off x="407470" y="173254"/>
            <a:ext cx="9509760" cy="507251"/>
          </a:xfrm>
        </p:spPr>
        <p:txBody>
          <a:bodyPr/>
          <a:lstStyle/>
          <a:p>
            <a:r>
              <a:rPr kumimoji="0" lang="id-ID" sz="20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Siklus </a:t>
            </a:r>
            <a:r>
              <a:rPr kumimoji="0" lang="en-US" sz="2000" b="1" i="0" u="none" strike="noStrike" kern="1200" cap="none" spc="0" normalizeH="0" baseline="0" noProof="0" dirty="0" err="1">
                <a:ln>
                  <a:noFill/>
                </a:ln>
                <a:solidFill>
                  <a:prstClr val="black"/>
                </a:solidFill>
                <a:effectLst/>
                <a:uLnTx/>
                <a:uFillTx/>
                <a:latin typeface="Tahoma" pitchFamily="34" charset="0"/>
                <a:ea typeface="Tahoma" pitchFamily="34" charset="0"/>
                <a:cs typeface="Tahoma" pitchFamily="34" charset="0"/>
              </a:rPr>
              <a:t>Pengelolaan</a:t>
            </a:r>
            <a:r>
              <a:rPr kumimoji="0" lang="en-US" sz="20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 R&amp;D </a:t>
            </a:r>
            <a:r>
              <a:rPr kumimoji="0" lang="en-US" sz="2000" b="1" i="0" u="none" strike="noStrike" kern="1200" cap="none" spc="0" normalizeH="0" baseline="0" noProof="0" dirty="0" err="1">
                <a:ln>
                  <a:noFill/>
                </a:ln>
                <a:solidFill>
                  <a:prstClr val="black"/>
                </a:solidFill>
                <a:effectLst/>
                <a:uLnTx/>
                <a:uFillTx/>
                <a:latin typeface="Tahoma" pitchFamily="34" charset="0"/>
                <a:ea typeface="Tahoma" pitchFamily="34" charset="0"/>
                <a:cs typeface="Tahoma" pitchFamily="34" charset="0"/>
              </a:rPr>
              <a:t>berbasis</a:t>
            </a:r>
            <a:r>
              <a:rPr kumimoji="0" lang="en-US" sz="20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rPr>
              <a:t> KI </a:t>
            </a:r>
            <a:r>
              <a:rPr kumimoji="0" lang="en-US" sz="20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sym typeface="Wingdings" panose="05000000000000000000" pitchFamily="2" charset="2"/>
              </a:rPr>
              <a:t> </a:t>
            </a:r>
            <a:r>
              <a:rPr kumimoji="0" lang="en-US" sz="2000" b="1" i="1" u="none" strike="noStrike" kern="1200" cap="none" spc="0" normalizeH="0" baseline="0" noProof="0" dirty="0">
                <a:ln>
                  <a:noFill/>
                </a:ln>
                <a:solidFill>
                  <a:srgbClr val="C00000"/>
                </a:solidFill>
                <a:effectLst/>
                <a:uLnTx/>
                <a:uFillTx/>
                <a:latin typeface="Tahoma" pitchFamily="34" charset="0"/>
                <a:ea typeface="Tahoma" pitchFamily="34" charset="0"/>
                <a:cs typeface="Tahoma" pitchFamily="34" charset="0"/>
                <a:sym typeface="Wingdings" panose="05000000000000000000" pitchFamily="2" charset="2"/>
              </a:rPr>
              <a:t>Income generating</a:t>
            </a:r>
            <a:endParaRPr lang="en-ID" dirty="0"/>
          </a:p>
        </p:txBody>
      </p:sp>
      <p:grpSp>
        <p:nvGrpSpPr>
          <p:cNvPr id="12" name="Group 11">
            <a:extLst>
              <a:ext uri="{FF2B5EF4-FFF2-40B4-BE49-F238E27FC236}">
                <a16:creationId xmlns:a16="http://schemas.microsoft.com/office/drawing/2014/main" id="{BC8F09C2-D4F1-41C2-B72C-BB84D9AD6D8E}"/>
              </a:ext>
            </a:extLst>
          </p:cNvPr>
          <p:cNvGrpSpPr/>
          <p:nvPr/>
        </p:nvGrpSpPr>
        <p:grpSpPr>
          <a:xfrm>
            <a:off x="1568919" y="847024"/>
            <a:ext cx="8269047" cy="5837722"/>
            <a:chOff x="457200" y="564630"/>
            <a:chExt cx="8581868" cy="6119603"/>
          </a:xfrm>
        </p:grpSpPr>
        <p:sp>
          <p:nvSpPr>
            <p:cNvPr id="3" name="Rounded Rectangle 5">
              <a:extLst>
                <a:ext uri="{FF2B5EF4-FFF2-40B4-BE49-F238E27FC236}">
                  <a16:creationId xmlns:a16="http://schemas.microsoft.com/office/drawing/2014/main" id="{9C58355D-3F33-4B56-82F2-466B08A6F7A7}"/>
                </a:ext>
              </a:extLst>
            </p:cNvPr>
            <p:cNvSpPr/>
            <p:nvPr/>
          </p:nvSpPr>
          <p:spPr>
            <a:xfrm>
              <a:off x="4038600" y="564630"/>
              <a:ext cx="5000468" cy="1279161"/>
            </a:xfrm>
            <a:prstGeom prst="roundRect">
              <a:avLst/>
            </a:prstGeom>
            <a:solidFill>
              <a:srgbClr val="34FC5A">
                <a:alpha val="49804"/>
              </a:srgb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22DE79DA-70F1-42EB-8014-6FA85698F160}"/>
                </a:ext>
              </a:extLst>
            </p:cNvPr>
            <p:cNvGraphicFramePr/>
            <p:nvPr/>
          </p:nvGraphicFramePr>
          <p:xfrm>
            <a:off x="990600" y="2133600"/>
            <a:ext cx="71628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6" descr="D:\DRI 2014\Pelatihan HKI Dikti\MC900437117.WMF">
              <a:extLst>
                <a:ext uri="{FF2B5EF4-FFF2-40B4-BE49-F238E27FC236}">
                  <a16:creationId xmlns:a16="http://schemas.microsoft.com/office/drawing/2014/main" id="{604FAA42-CC2F-4C99-8A46-4807CA1F977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7200" y="3581400"/>
              <a:ext cx="1766728" cy="1597025"/>
            </a:xfrm>
            <a:prstGeom prst="rect">
              <a:avLst/>
            </a:prstGeom>
            <a:noFill/>
          </p:spPr>
        </p:pic>
        <p:pic>
          <p:nvPicPr>
            <p:cNvPr id="6" name="Picture 7" descr="D:\DRI 2014\Pelatihan HKI Dikti\4.Rupiah-Melemah-Kebijakan-Stimulus-Moneter-AS-Membayangi.2.jpg">
              <a:extLst>
                <a:ext uri="{FF2B5EF4-FFF2-40B4-BE49-F238E27FC236}">
                  <a16:creationId xmlns:a16="http://schemas.microsoft.com/office/drawing/2014/main" id="{CDB83DD4-D5C0-42BC-BAF7-ABFFEFF389EC}"/>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9800" y="1447800"/>
              <a:ext cx="1828800" cy="1143000"/>
            </a:xfrm>
            <a:prstGeom prst="rect">
              <a:avLst/>
            </a:prstGeom>
            <a:noFill/>
          </p:spPr>
        </p:pic>
        <p:sp>
          <p:nvSpPr>
            <p:cNvPr id="7" name="TextBox 6">
              <a:extLst>
                <a:ext uri="{FF2B5EF4-FFF2-40B4-BE49-F238E27FC236}">
                  <a16:creationId xmlns:a16="http://schemas.microsoft.com/office/drawing/2014/main" id="{71E5D68B-2FF6-4136-B62D-43223107F4EA}"/>
                </a:ext>
              </a:extLst>
            </p:cNvPr>
            <p:cNvSpPr txBox="1"/>
            <p:nvPr/>
          </p:nvSpPr>
          <p:spPr>
            <a:xfrm>
              <a:off x="4191000" y="838200"/>
              <a:ext cx="3352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Inventor/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Pencipta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Desainer</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11" descr="D:\DRI 2014\Pelatihan HKI Dikti\MC900441884.WMF">
              <a:extLst>
                <a:ext uri="{FF2B5EF4-FFF2-40B4-BE49-F238E27FC236}">
                  <a16:creationId xmlns:a16="http://schemas.microsoft.com/office/drawing/2014/main" id="{49FE4503-0FA9-446D-B033-E0C7F1884E1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36296" y="609600"/>
              <a:ext cx="1371600" cy="1110923"/>
            </a:xfrm>
            <a:prstGeom prst="rect">
              <a:avLst/>
            </a:prstGeom>
            <a:noFill/>
          </p:spPr>
        </p:pic>
        <p:pic>
          <p:nvPicPr>
            <p:cNvPr id="9" name="Picture 8">
              <a:extLst>
                <a:ext uri="{FF2B5EF4-FFF2-40B4-BE49-F238E27FC236}">
                  <a16:creationId xmlns:a16="http://schemas.microsoft.com/office/drawing/2014/main" id="{B750833A-2A6F-45CE-8AC1-F71C9E678C1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33800" y="5578417"/>
              <a:ext cx="1683028" cy="1105816"/>
            </a:xfrm>
            <a:prstGeom prst="rect">
              <a:avLst/>
            </a:prstGeom>
          </p:spPr>
        </p:pic>
        <p:pic>
          <p:nvPicPr>
            <p:cNvPr id="10" name="Picture 9">
              <a:extLst>
                <a:ext uri="{FF2B5EF4-FFF2-40B4-BE49-F238E27FC236}">
                  <a16:creationId xmlns:a16="http://schemas.microsoft.com/office/drawing/2014/main" id="{702E973B-F6EA-47AB-AD71-330ECFBD238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98575" y="3464325"/>
              <a:ext cx="1640625" cy="1666875"/>
            </a:xfrm>
            <a:prstGeom prst="rect">
              <a:avLst/>
            </a:prstGeom>
          </p:spPr>
        </p:pic>
        <p:pic>
          <p:nvPicPr>
            <p:cNvPr id="11" name="Picture 10">
              <a:extLst>
                <a:ext uri="{FF2B5EF4-FFF2-40B4-BE49-F238E27FC236}">
                  <a16:creationId xmlns:a16="http://schemas.microsoft.com/office/drawing/2014/main" id="{6C4B7A93-BDCD-485B-B643-A015409EF0E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937533" y="2009882"/>
              <a:ext cx="1834867" cy="1040579"/>
            </a:xfrm>
            <a:prstGeom prst="rect">
              <a:avLst/>
            </a:prstGeom>
          </p:spPr>
        </p:pic>
      </p:grpSp>
    </p:spTree>
    <p:extLst>
      <p:ext uri="{BB962C8B-B14F-4D97-AF65-F5344CB8AC3E}">
        <p14:creationId xmlns:p14="http://schemas.microsoft.com/office/powerpoint/2010/main" val="213556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6066-5350-4689-B876-F2EF928AE2A8}"/>
              </a:ext>
            </a:extLst>
          </p:cNvPr>
          <p:cNvSpPr>
            <a:spLocks noGrp="1"/>
          </p:cNvSpPr>
          <p:nvPr>
            <p:ph type="title"/>
          </p:nvPr>
        </p:nvSpPr>
        <p:spPr>
          <a:xfrm>
            <a:off x="272716" y="298382"/>
            <a:ext cx="11017718" cy="603503"/>
          </a:xfrm>
        </p:spPr>
        <p:txBody>
          <a:bodyPr/>
          <a:lstStyle/>
          <a:p>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Office of Technology Licensing Stanford University</a:t>
            </a:r>
            <a:endParaRPr lang="en-ID" dirty="0"/>
          </a:p>
        </p:txBody>
      </p:sp>
      <p:pic>
        <p:nvPicPr>
          <p:cNvPr id="3" name="Content Placeholder 1" descr="OTL Cycle of Innovation Orange.pdf">
            <a:extLst>
              <a:ext uri="{FF2B5EF4-FFF2-40B4-BE49-F238E27FC236}">
                <a16:creationId xmlns:a16="http://schemas.microsoft.com/office/drawing/2014/main" id="{AD1A343E-16A1-4834-BB87-0BE074E0C606}"/>
              </a:ext>
            </a:extLst>
          </p:cNvPr>
          <p:cNvPicPr>
            <a:picLocks noChangeAspect="1"/>
          </p:cNvPicPr>
          <p:nvPr/>
        </p:nvPicPr>
        <p:blipFill>
          <a:blip r:embed="rId2">
            <a:extLst>
              <a:ext uri="{28A0092B-C50C-407E-A947-70E740481C1C}">
                <a14:useLocalDpi xmlns:a14="http://schemas.microsoft.com/office/drawing/2010/main" val="0"/>
              </a:ext>
            </a:extLst>
          </a:blip>
          <a:srcRect l="-819" r="-1141"/>
          <a:stretch>
            <a:fillRect/>
          </a:stretch>
        </p:blipFill>
        <p:spPr bwMode="auto">
          <a:xfrm>
            <a:off x="2331969" y="843091"/>
            <a:ext cx="5668518" cy="5716527"/>
          </a:xfrm>
          <a:prstGeom prst="rect">
            <a:avLst/>
          </a:prstGeom>
        </p:spPr>
      </p:pic>
    </p:spTree>
    <p:extLst>
      <p:ext uri="{BB962C8B-B14F-4D97-AF65-F5344CB8AC3E}">
        <p14:creationId xmlns:p14="http://schemas.microsoft.com/office/powerpoint/2010/main" val="350629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B4F41-1D2E-442F-AE88-C15055457D7A}"/>
              </a:ext>
            </a:extLst>
          </p:cNvPr>
          <p:cNvSpPr>
            <a:spLocks noGrp="1"/>
          </p:cNvSpPr>
          <p:nvPr>
            <p:ph type="title"/>
          </p:nvPr>
        </p:nvSpPr>
        <p:spPr>
          <a:xfrm>
            <a:off x="147587" y="476985"/>
            <a:ext cx="9509760" cy="735798"/>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Arial" charset="0"/>
              </a:rPr>
              <a:t>Tantangan</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Arial"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Arial" charset="0"/>
              </a:rPr>
              <a:t>Inovasi</a:t>
            </a:r>
            <a:b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Arial" charset="0"/>
              </a:rPr>
            </a:br>
            <a:endParaRPr lang="en-ID" dirty="0"/>
          </a:p>
        </p:txBody>
      </p:sp>
      <p:grpSp>
        <p:nvGrpSpPr>
          <p:cNvPr id="33" name="Group 32">
            <a:extLst>
              <a:ext uri="{FF2B5EF4-FFF2-40B4-BE49-F238E27FC236}">
                <a16:creationId xmlns:a16="http://schemas.microsoft.com/office/drawing/2014/main" id="{66154B73-5CD2-4AB7-A62C-8A1184428A64}"/>
              </a:ext>
            </a:extLst>
          </p:cNvPr>
          <p:cNvGrpSpPr/>
          <p:nvPr/>
        </p:nvGrpSpPr>
        <p:grpSpPr>
          <a:xfrm>
            <a:off x="1328286" y="1348675"/>
            <a:ext cx="9144001" cy="4160650"/>
            <a:chOff x="-1" y="1812925"/>
            <a:chExt cx="9144001" cy="4160650"/>
          </a:xfrm>
        </p:grpSpPr>
        <p:sp>
          <p:nvSpPr>
            <p:cNvPr id="3" name="AutoShape 4">
              <a:extLst>
                <a:ext uri="{FF2B5EF4-FFF2-40B4-BE49-F238E27FC236}">
                  <a16:creationId xmlns:a16="http://schemas.microsoft.com/office/drawing/2014/main" id="{30C3F443-0439-4646-8455-9CE22AFFFAFE}"/>
                </a:ext>
              </a:extLst>
            </p:cNvPr>
            <p:cNvSpPr>
              <a:spLocks noChangeArrowheads="1"/>
            </p:cNvSpPr>
            <p:nvPr/>
          </p:nvSpPr>
          <p:spPr bwMode="auto">
            <a:xfrm>
              <a:off x="428597" y="1812925"/>
              <a:ext cx="1806116" cy="749300"/>
            </a:xfrm>
            <a:prstGeom prst="homePlate">
              <a:avLst>
                <a:gd name="adj" fmla="val 53134"/>
              </a:avLst>
            </a:prstGeom>
            <a:solidFill>
              <a:srgbClr val="CCFFCC"/>
            </a:solidFill>
            <a:ln w="12700">
              <a:solidFill>
                <a:sysClr val="windowText" lastClr="000000"/>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 name="Text Box 5">
              <a:extLst>
                <a:ext uri="{FF2B5EF4-FFF2-40B4-BE49-F238E27FC236}">
                  <a16:creationId xmlns:a16="http://schemas.microsoft.com/office/drawing/2014/main" id="{61287FA9-359F-4B82-84AC-2F628EC2F85C}"/>
                </a:ext>
              </a:extLst>
            </p:cNvPr>
            <p:cNvSpPr txBox="1">
              <a:spLocks noChangeArrowheads="1"/>
            </p:cNvSpPr>
            <p:nvPr/>
          </p:nvSpPr>
          <p:spPr bwMode="auto">
            <a:xfrm>
              <a:off x="500034" y="1863725"/>
              <a:ext cx="1388848" cy="646323"/>
            </a:xfrm>
            <a:prstGeom prst="rect">
              <a:avLst/>
            </a:prstGeom>
            <a:noFill/>
            <a:ln w="12700">
              <a:noFill/>
              <a:miter lim="800000"/>
              <a:headEnd type="none" w="sm" len="sm"/>
              <a:tailEnd type="none" w="sm" len="sm"/>
            </a:ln>
          </p:spPr>
          <p:txBody>
            <a:bodyPr wrap="square" lIns="91430" tIns="45716" rIns="91430" bIns="45716">
              <a:spAutoFit/>
            </a:bodyP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Calibri" panose="020F0502020204030204"/>
                  <a:ea typeface="+mn-ea"/>
                  <a:cs typeface="+mn-cs"/>
                </a:rPr>
                <a:t>Basic research</a:t>
              </a:r>
            </a:p>
          </p:txBody>
        </p:sp>
        <p:sp>
          <p:nvSpPr>
            <p:cNvPr id="5" name="AutoShape 6">
              <a:extLst>
                <a:ext uri="{FF2B5EF4-FFF2-40B4-BE49-F238E27FC236}">
                  <a16:creationId xmlns:a16="http://schemas.microsoft.com/office/drawing/2014/main" id="{D003C733-F96A-4387-90A8-D35343CBB03D}"/>
                </a:ext>
              </a:extLst>
            </p:cNvPr>
            <p:cNvSpPr>
              <a:spLocks noChangeArrowheads="1"/>
            </p:cNvSpPr>
            <p:nvPr/>
          </p:nvSpPr>
          <p:spPr bwMode="auto">
            <a:xfrm>
              <a:off x="1938704" y="1830388"/>
              <a:ext cx="1471246" cy="715962"/>
            </a:xfrm>
            <a:prstGeom prst="chevron">
              <a:avLst>
                <a:gd name="adj" fmla="val 45894"/>
              </a:avLst>
            </a:prstGeom>
            <a:solidFill>
              <a:srgbClr val="CCFFCC"/>
            </a:solidFill>
            <a:ln w="12700">
              <a:solidFill>
                <a:sysClr val="windowText" lastClr="000000"/>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Text Box 7">
              <a:extLst>
                <a:ext uri="{FF2B5EF4-FFF2-40B4-BE49-F238E27FC236}">
                  <a16:creationId xmlns:a16="http://schemas.microsoft.com/office/drawing/2014/main" id="{289CB994-DD5D-464B-A7F3-8F6FF1FCFB28}"/>
                </a:ext>
              </a:extLst>
            </p:cNvPr>
            <p:cNvSpPr txBox="1">
              <a:spLocks noChangeArrowheads="1"/>
            </p:cNvSpPr>
            <p:nvPr/>
          </p:nvSpPr>
          <p:spPr bwMode="auto">
            <a:xfrm>
              <a:off x="2114551" y="1863725"/>
              <a:ext cx="1263162" cy="641350"/>
            </a:xfrm>
            <a:prstGeom prst="rect">
              <a:avLst/>
            </a:prstGeom>
            <a:noFill/>
            <a:ln w="12700">
              <a:noFill/>
              <a:miter lim="800000"/>
              <a:headEnd type="none" w="sm" len="sm"/>
              <a:tailEnd type="none" w="sm" len="sm"/>
            </a:ln>
          </p:spPr>
          <p:txBody>
            <a:bodyPr lIns="91430" tIns="45716" rIns="91430" bIns="45716">
              <a:spAutoFit/>
            </a:bodyP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Calibri" panose="020F0502020204030204"/>
                  <a:ea typeface="+mn-ea"/>
                  <a:cs typeface="+mn-cs"/>
                </a:rPr>
                <a:t>Applied</a:t>
              </a:r>
            </a:p>
            <a:p>
              <a:pPr marL="0" marR="0" lvl="0" indent="0" algn="ctr" defTabSz="912813"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Calibri" panose="020F0502020204030204"/>
                  <a:ea typeface="+mn-ea"/>
                  <a:cs typeface="+mn-cs"/>
                </a:rPr>
                <a:t>research</a:t>
              </a:r>
            </a:p>
          </p:txBody>
        </p:sp>
        <p:sp>
          <p:nvSpPr>
            <p:cNvPr id="7" name="AutoShape 8">
              <a:extLst>
                <a:ext uri="{FF2B5EF4-FFF2-40B4-BE49-F238E27FC236}">
                  <a16:creationId xmlns:a16="http://schemas.microsoft.com/office/drawing/2014/main" id="{EEAA999E-FA45-44BD-85C4-368DCC8956C2}"/>
                </a:ext>
              </a:extLst>
            </p:cNvPr>
            <p:cNvSpPr>
              <a:spLocks noChangeArrowheads="1"/>
            </p:cNvSpPr>
            <p:nvPr/>
          </p:nvSpPr>
          <p:spPr bwMode="auto">
            <a:xfrm>
              <a:off x="3146181" y="1817689"/>
              <a:ext cx="1406769" cy="744537"/>
            </a:xfrm>
            <a:prstGeom prst="chevron">
              <a:avLst>
                <a:gd name="adj" fmla="val 36674"/>
              </a:avLst>
            </a:prstGeom>
            <a:solidFill>
              <a:srgbClr val="CCFFCC"/>
            </a:solidFill>
            <a:ln w="12700">
              <a:solidFill>
                <a:sysClr val="windowText" lastClr="000000"/>
              </a:solidFill>
              <a:miter lim="800000"/>
              <a:headEnd type="none" w="sm" len="sm"/>
              <a:tailEnd type="none" w="sm" len="sm"/>
            </a:ln>
          </p:spPr>
          <p:txBody>
            <a:bodyPr wrap="none" lIns="91430" tIns="45716" rIns="91430" bIns="45716" anchor="ct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da-DK" sz="1800" b="1" i="0" u="none" strike="noStrike" kern="0" cap="none" spc="0" normalizeH="0" baseline="0" noProof="0">
                  <a:ln>
                    <a:noFill/>
                  </a:ln>
                  <a:solidFill>
                    <a:prstClr val="black"/>
                  </a:solidFill>
                  <a:effectLst/>
                  <a:uLnTx/>
                  <a:uFillTx/>
                  <a:latin typeface="Calibri" panose="020F0502020204030204"/>
                  <a:ea typeface="+mn-ea"/>
                  <a:cs typeface="+mn-cs"/>
                </a:rPr>
                <a:t> </a:t>
              </a:r>
            </a:p>
          </p:txBody>
        </p:sp>
        <p:sp>
          <p:nvSpPr>
            <p:cNvPr id="8" name="Text Box 9">
              <a:extLst>
                <a:ext uri="{FF2B5EF4-FFF2-40B4-BE49-F238E27FC236}">
                  <a16:creationId xmlns:a16="http://schemas.microsoft.com/office/drawing/2014/main" id="{E539C4F2-8E8E-4881-8DDF-3D62905B9C1F}"/>
                </a:ext>
              </a:extLst>
            </p:cNvPr>
            <p:cNvSpPr txBox="1">
              <a:spLocks noChangeArrowheads="1"/>
            </p:cNvSpPr>
            <p:nvPr/>
          </p:nvSpPr>
          <p:spPr bwMode="auto">
            <a:xfrm>
              <a:off x="3094893" y="1812926"/>
              <a:ext cx="1499089" cy="784225"/>
            </a:xfrm>
            <a:prstGeom prst="rect">
              <a:avLst/>
            </a:prstGeom>
            <a:noFill/>
            <a:ln w="12700">
              <a:noFill/>
              <a:miter lim="800000"/>
              <a:headEnd type="none" w="sm" len="sm"/>
              <a:tailEnd type="none" w="sm" len="sm"/>
            </a:ln>
          </p:spPr>
          <p:txBody>
            <a:bodyPr lIns="91430" tIns="45716" rIns="91430" bIns="45716">
              <a:spAutoFit/>
            </a:bodyPr>
            <a:lstStyle/>
            <a:p>
              <a:pPr marL="0" marR="0" lvl="0" indent="0" algn="ctr" defTabSz="912813" rtl="0" eaLnBrk="1" fontAlgn="auto" latinLnBrk="0" hangingPunct="1">
                <a:lnSpc>
                  <a:spcPts val="18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Experi-</a:t>
              </a:r>
            </a:p>
            <a:p>
              <a:pPr marL="0" marR="0" lvl="0" indent="0" algn="ctr" defTabSz="912813" rtl="0" eaLnBrk="1" fontAlgn="auto" latinLnBrk="0" hangingPunct="1">
                <a:lnSpc>
                  <a:spcPts val="18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mental </a:t>
              </a:r>
            </a:p>
            <a:p>
              <a:pPr marL="0" marR="0" lvl="0" indent="0" algn="ctr" defTabSz="912813" rtl="0" eaLnBrk="1" fontAlgn="auto" latinLnBrk="0" hangingPunct="1">
                <a:lnSpc>
                  <a:spcPts val="18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research</a:t>
              </a:r>
            </a:p>
          </p:txBody>
        </p:sp>
        <p:sp>
          <p:nvSpPr>
            <p:cNvPr id="9" name="AutoShape 10">
              <a:extLst>
                <a:ext uri="{FF2B5EF4-FFF2-40B4-BE49-F238E27FC236}">
                  <a16:creationId xmlns:a16="http://schemas.microsoft.com/office/drawing/2014/main" id="{8A418EC7-1FEE-431B-97CC-A1863A959018}"/>
                </a:ext>
              </a:extLst>
            </p:cNvPr>
            <p:cNvSpPr>
              <a:spLocks noChangeArrowheads="1"/>
            </p:cNvSpPr>
            <p:nvPr/>
          </p:nvSpPr>
          <p:spPr bwMode="auto">
            <a:xfrm>
              <a:off x="4334608" y="1831975"/>
              <a:ext cx="1825869" cy="731838"/>
            </a:xfrm>
            <a:prstGeom prst="chevron">
              <a:avLst>
                <a:gd name="adj" fmla="val 34924"/>
              </a:avLst>
            </a:prstGeom>
            <a:solidFill>
              <a:srgbClr val="CCFFCC"/>
            </a:solidFill>
            <a:ln w="12700">
              <a:solidFill>
                <a:sysClr val="windowText" lastClr="000000"/>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 name="Text Box 11">
              <a:extLst>
                <a:ext uri="{FF2B5EF4-FFF2-40B4-BE49-F238E27FC236}">
                  <a16:creationId xmlns:a16="http://schemas.microsoft.com/office/drawing/2014/main" id="{91F8E90C-5AEF-4972-B1D7-09794549AF85}"/>
                </a:ext>
              </a:extLst>
            </p:cNvPr>
            <p:cNvSpPr txBox="1">
              <a:spLocks noChangeArrowheads="1"/>
            </p:cNvSpPr>
            <p:nvPr/>
          </p:nvSpPr>
          <p:spPr bwMode="auto">
            <a:xfrm>
              <a:off x="4428393" y="1895476"/>
              <a:ext cx="1746738" cy="923925"/>
            </a:xfrm>
            <a:prstGeom prst="rect">
              <a:avLst/>
            </a:prstGeom>
            <a:noFill/>
            <a:ln w="12700">
              <a:noFill/>
              <a:miter lim="800000"/>
              <a:headEnd type="none" w="sm" len="sm"/>
              <a:tailEnd type="none" w="sm" len="sm"/>
            </a:ln>
          </p:spPr>
          <p:txBody>
            <a:bodyPr lIns="91430" tIns="45716" rIns="91430" bIns="45716">
              <a:spAutoFit/>
            </a:bodyP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Prototype Development</a:t>
              </a:r>
            </a:p>
            <a:p>
              <a:pPr marL="0" marR="0" lvl="0" indent="0" algn="ctr" defTabSz="912813"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AutoShape 12">
              <a:extLst>
                <a:ext uri="{FF2B5EF4-FFF2-40B4-BE49-F238E27FC236}">
                  <a16:creationId xmlns:a16="http://schemas.microsoft.com/office/drawing/2014/main" id="{939503B8-CC02-460E-9E77-C73DFD2B5666}"/>
                </a:ext>
              </a:extLst>
            </p:cNvPr>
            <p:cNvSpPr>
              <a:spLocks noChangeArrowheads="1"/>
            </p:cNvSpPr>
            <p:nvPr/>
          </p:nvSpPr>
          <p:spPr bwMode="auto">
            <a:xfrm>
              <a:off x="5949461" y="1833564"/>
              <a:ext cx="1324708" cy="731837"/>
            </a:xfrm>
            <a:prstGeom prst="chevron">
              <a:avLst>
                <a:gd name="adj" fmla="val 35787"/>
              </a:avLst>
            </a:prstGeom>
            <a:solidFill>
              <a:srgbClr val="CCFFCC"/>
            </a:solidFill>
            <a:ln w="12700">
              <a:solidFill>
                <a:sysClr val="windowText" lastClr="000000"/>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2" name="Text Box 13">
              <a:extLst>
                <a:ext uri="{FF2B5EF4-FFF2-40B4-BE49-F238E27FC236}">
                  <a16:creationId xmlns:a16="http://schemas.microsoft.com/office/drawing/2014/main" id="{7385CF4E-8416-46DB-BA8F-D6FAEC82BCE3}"/>
                </a:ext>
              </a:extLst>
            </p:cNvPr>
            <p:cNvSpPr txBox="1">
              <a:spLocks noChangeArrowheads="1"/>
            </p:cNvSpPr>
            <p:nvPr/>
          </p:nvSpPr>
          <p:spPr bwMode="auto">
            <a:xfrm>
              <a:off x="5852746" y="1901826"/>
              <a:ext cx="1600200" cy="646113"/>
            </a:xfrm>
            <a:prstGeom prst="rect">
              <a:avLst/>
            </a:prstGeom>
            <a:noFill/>
            <a:ln w="12700">
              <a:noFill/>
              <a:miter lim="800000"/>
              <a:headEnd type="none" w="sm" len="sm"/>
              <a:tailEnd type="none" w="sm" len="sm"/>
            </a:ln>
          </p:spPr>
          <p:txBody>
            <a:bodyPr lIns="91430" tIns="45716" rIns="91430" bIns="45716">
              <a:spAutoFit/>
            </a:bodyP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Up-</a:t>
              </a:r>
            </a:p>
            <a:p>
              <a:pPr marL="0" marR="0" lvl="0" indent="0" algn="ctr" defTabSz="912813"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scaling </a:t>
              </a:r>
            </a:p>
          </p:txBody>
        </p:sp>
        <p:sp>
          <p:nvSpPr>
            <p:cNvPr id="13" name="AutoShape 14">
              <a:extLst>
                <a:ext uri="{FF2B5EF4-FFF2-40B4-BE49-F238E27FC236}">
                  <a16:creationId xmlns:a16="http://schemas.microsoft.com/office/drawing/2014/main" id="{32BE0A7E-4A97-4028-8A1C-EE6BB12F60D7}"/>
                </a:ext>
              </a:extLst>
            </p:cNvPr>
            <p:cNvSpPr>
              <a:spLocks noChangeArrowheads="1"/>
            </p:cNvSpPr>
            <p:nvPr/>
          </p:nvSpPr>
          <p:spPr bwMode="auto">
            <a:xfrm>
              <a:off x="7029451" y="1849438"/>
              <a:ext cx="1503485" cy="715962"/>
            </a:xfrm>
            <a:prstGeom prst="chevron">
              <a:avLst>
                <a:gd name="adj" fmla="val 46257"/>
              </a:avLst>
            </a:prstGeom>
            <a:solidFill>
              <a:srgbClr val="CCFFCC"/>
            </a:solidFill>
            <a:ln w="12700">
              <a:solidFill>
                <a:sysClr val="windowText" lastClr="000000"/>
              </a:solidFill>
              <a:miter lim="800000"/>
              <a:headEnd type="none" w="sm" len="sm"/>
              <a:tailEnd type="none" w="sm" len="sm"/>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4" name="Text Box 15">
              <a:extLst>
                <a:ext uri="{FF2B5EF4-FFF2-40B4-BE49-F238E27FC236}">
                  <a16:creationId xmlns:a16="http://schemas.microsoft.com/office/drawing/2014/main" id="{6CD8C9E9-A92F-4E6A-9EDE-52D87C4927A4}"/>
                </a:ext>
              </a:extLst>
            </p:cNvPr>
            <p:cNvSpPr txBox="1">
              <a:spLocks noChangeArrowheads="1"/>
            </p:cNvSpPr>
            <p:nvPr/>
          </p:nvSpPr>
          <p:spPr bwMode="auto">
            <a:xfrm>
              <a:off x="7118839" y="1971676"/>
              <a:ext cx="1532792" cy="646113"/>
            </a:xfrm>
            <a:prstGeom prst="rect">
              <a:avLst/>
            </a:prstGeom>
            <a:noFill/>
            <a:ln w="12700">
              <a:noFill/>
              <a:miter lim="800000"/>
              <a:headEnd type="none" w="sm" len="sm"/>
              <a:tailEnd type="none" w="sm" len="sm"/>
            </a:ln>
          </p:spPr>
          <p:txBody>
            <a:bodyPr lIns="91430" tIns="45716" rIns="91430" bIns="45716">
              <a:spAutoFit/>
            </a:bodyPr>
            <a:lstStyle/>
            <a:p>
              <a:pPr marL="0" marR="0" lvl="0" indent="0" algn="ctr" defTabSz="912813"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Commer-</a:t>
              </a:r>
            </a:p>
            <a:p>
              <a:pPr marL="0" marR="0" lvl="0" indent="0" algn="ctr" defTabSz="912813"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cial</a:t>
              </a:r>
            </a:p>
          </p:txBody>
        </p:sp>
        <p:sp>
          <p:nvSpPr>
            <p:cNvPr id="15" name="Oval 19">
              <a:extLst>
                <a:ext uri="{FF2B5EF4-FFF2-40B4-BE49-F238E27FC236}">
                  <a16:creationId xmlns:a16="http://schemas.microsoft.com/office/drawing/2014/main" id="{6699C87F-5ED2-4303-B04D-7FF3CB64C18A}"/>
                </a:ext>
              </a:extLst>
            </p:cNvPr>
            <p:cNvSpPr>
              <a:spLocks noChangeArrowheads="1"/>
            </p:cNvSpPr>
            <p:nvPr/>
          </p:nvSpPr>
          <p:spPr bwMode="auto">
            <a:xfrm>
              <a:off x="-1" y="3124200"/>
              <a:ext cx="1518851" cy="1752600"/>
            </a:xfrm>
            <a:prstGeom prst="ellipse">
              <a:avLst/>
            </a:prstGeom>
            <a:solidFill>
              <a:srgbClr val="FF0000"/>
            </a:solidFill>
            <a:ln w="9525">
              <a:noFill/>
              <a:round/>
              <a:headEnd/>
              <a:tailEnd/>
            </a:ln>
            <a:effectLst>
              <a:outerShdw dist="107763" dir="2700000" algn="ctr" rotWithShape="0">
                <a:srgbClr val="E7E6E6">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Oval 20">
              <a:extLst>
                <a:ext uri="{FF2B5EF4-FFF2-40B4-BE49-F238E27FC236}">
                  <a16:creationId xmlns:a16="http://schemas.microsoft.com/office/drawing/2014/main" id="{5DE51A19-2EFE-42B1-A94D-44B2BA4AF4B6}"/>
                </a:ext>
              </a:extLst>
            </p:cNvPr>
            <p:cNvSpPr>
              <a:spLocks noChangeArrowheads="1"/>
            </p:cNvSpPr>
            <p:nvPr/>
          </p:nvSpPr>
          <p:spPr bwMode="auto">
            <a:xfrm>
              <a:off x="1571604" y="3335338"/>
              <a:ext cx="1462454" cy="1541462"/>
            </a:xfrm>
            <a:prstGeom prst="ellipse">
              <a:avLst/>
            </a:prstGeom>
            <a:solidFill>
              <a:srgbClr val="FF0000"/>
            </a:solidFill>
            <a:ln w="9525">
              <a:noFill/>
              <a:round/>
              <a:headEnd/>
              <a:tailEnd/>
            </a:ln>
            <a:effectLst>
              <a:outerShdw dist="107763" dir="2700000" algn="ctr" rotWithShape="0">
                <a:srgbClr val="E7E6E6">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Oval 21">
              <a:extLst>
                <a:ext uri="{FF2B5EF4-FFF2-40B4-BE49-F238E27FC236}">
                  <a16:creationId xmlns:a16="http://schemas.microsoft.com/office/drawing/2014/main" id="{DBBCE699-594B-475E-87AD-57E025B79218}"/>
                </a:ext>
              </a:extLst>
            </p:cNvPr>
            <p:cNvSpPr>
              <a:spLocks noChangeArrowheads="1"/>
            </p:cNvSpPr>
            <p:nvPr/>
          </p:nvSpPr>
          <p:spPr bwMode="auto">
            <a:xfrm>
              <a:off x="3357554" y="3565525"/>
              <a:ext cx="1022838" cy="1081088"/>
            </a:xfrm>
            <a:prstGeom prst="ellipse">
              <a:avLst/>
            </a:prstGeom>
            <a:solidFill>
              <a:srgbClr val="FF0000"/>
            </a:solidFill>
            <a:ln w="9525">
              <a:noFill/>
              <a:round/>
              <a:headEnd/>
              <a:tailEnd/>
            </a:ln>
            <a:effectLst>
              <a:outerShdw dist="107763" dir="2700000" algn="ctr" rotWithShape="0">
                <a:srgbClr val="E7E6E6">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8" name="Oval 22">
              <a:extLst>
                <a:ext uri="{FF2B5EF4-FFF2-40B4-BE49-F238E27FC236}">
                  <a16:creationId xmlns:a16="http://schemas.microsoft.com/office/drawing/2014/main" id="{12EEB570-7DD2-4079-9638-0330B1359935}"/>
                </a:ext>
              </a:extLst>
            </p:cNvPr>
            <p:cNvSpPr>
              <a:spLocks noChangeArrowheads="1"/>
            </p:cNvSpPr>
            <p:nvPr/>
          </p:nvSpPr>
          <p:spPr bwMode="auto">
            <a:xfrm>
              <a:off x="5131777" y="3808413"/>
              <a:ext cx="611066" cy="596900"/>
            </a:xfrm>
            <a:prstGeom prst="ellipse">
              <a:avLst/>
            </a:prstGeom>
            <a:solidFill>
              <a:srgbClr val="FF0000"/>
            </a:solidFill>
            <a:ln w="9525">
              <a:noFill/>
              <a:round/>
              <a:headEnd/>
              <a:tailEnd/>
            </a:ln>
            <a:effectLst>
              <a:outerShdw dist="107763" dir="2700000" algn="ctr" rotWithShape="0">
                <a:srgbClr val="E7E6E6">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9" name="Oval 24">
              <a:extLst>
                <a:ext uri="{FF2B5EF4-FFF2-40B4-BE49-F238E27FC236}">
                  <a16:creationId xmlns:a16="http://schemas.microsoft.com/office/drawing/2014/main" id="{E1E65F7E-A7AB-474D-9FC9-D303E8A09F5F}"/>
                </a:ext>
              </a:extLst>
            </p:cNvPr>
            <p:cNvSpPr>
              <a:spLocks noChangeArrowheads="1"/>
            </p:cNvSpPr>
            <p:nvPr/>
          </p:nvSpPr>
          <p:spPr bwMode="auto">
            <a:xfrm>
              <a:off x="6929454" y="3998913"/>
              <a:ext cx="199292" cy="215900"/>
            </a:xfrm>
            <a:prstGeom prst="ellipse">
              <a:avLst/>
            </a:prstGeom>
            <a:solidFill>
              <a:srgbClr val="FF0000"/>
            </a:solidFill>
            <a:ln w="9525">
              <a:noFill/>
              <a:round/>
              <a:headEnd/>
              <a:tailEnd/>
            </a:ln>
            <a:effectLst>
              <a:outerShdw dist="107763" dir="2700000" algn="ctr" rotWithShape="0">
                <a:srgbClr val="E7E6E6">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0" name="Oval 25">
              <a:extLst>
                <a:ext uri="{FF2B5EF4-FFF2-40B4-BE49-F238E27FC236}">
                  <a16:creationId xmlns:a16="http://schemas.microsoft.com/office/drawing/2014/main" id="{7E1014A8-6FA7-4932-9229-4767131AE973}"/>
                </a:ext>
              </a:extLst>
            </p:cNvPr>
            <p:cNvSpPr>
              <a:spLocks noChangeArrowheads="1"/>
            </p:cNvSpPr>
            <p:nvPr/>
          </p:nvSpPr>
          <p:spPr bwMode="auto">
            <a:xfrm>
              <a:off x="8561165" y="4059238"/>
              <a:ext cx="79131" cy="93662"/>
            </a:xfrm>
            <a:prstGeom prst="ellipse">
              <a:avLst/>
            </a:prstGeom>
            <a:solidFill>
              <a:srgbClr val="FF0000"/>
            </a:solidFill>
            <a:ln w="9525">
              <a:noFill/>
              <a:round/>
              <a:headEnd/>
              <a:tailEnd/>
            </a:ln>
            <a:effectLst>
              <a:outerShdw dist="107763" dir="2700000" algn="ctr" rotWithShape="0">
                <a:srgbClr val="E7E6E6">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 name="AutoShape 30">
              <a:extLst>
                <a:ext uri="{FF2B5EF4-FFF2-40B4-BE49-F238E27FC236}">
                  <a16:creationId xmlns:a16="http://schemas.microsoft.com/office/drawing/2014/main" id="{8ECA8034-8213-4E32-8BFF-1650DA00F9AC}"/>
                </a:ext>
              </a:extLst>
            </p:cNvPr>
            <p:cNvSpPr>
              <a:spLocks noChangeArrowheads="1"/>
            </p:cNvSpPr>
            <p:nvPr/>
          </p:nvSpPr>
          <p:spPr bwMode="auto">
            <a:xfrm>
              <a:off x="1240426" y="3889375"/>
              <a:ext cx="663820" cy="433388"/>
            </a:xfrm>
            <a:custGeom>
              <a:avLst/>
              <a:gdLst>
                <a:gd name="T0" fmla="*/ 2147483647 w 21600"/>
                <a:gd name="T1" fmla="*/ 0 h 21600"/>
                <a:gd name="T2" fmla="*/ 0 w 21600"/>
                <a:gd name="T3" fmla="*/ 1750307110 h 21600"/>
                <a:gd name="T4" fmla="*/ 2147483647 w 21600"/>
                <a:gd name="T5" fmla="*/ 2147483647 h 21600"/>
                <a:gd name="T6" fmla="*/ 2147483647 w 21600"/>
                <a:gd name="T7" fmla="*/ 175030711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5B9BD5"/>
            </a:solidFill>
            <a:ln w="9525">
              <a:solidFill>
                <a:sysClr val="windowText" lastClr="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 name="AutoShape 31">
              <a:extLst>
                <a:ext uri="{FF2B5EF4-FFF2-40B4-BE49-F238E27FC236}">
                  <a16:creationId xmlns:a16="http://schemas.microsoft.com/office/drawing/2014/main" id="{4879D651-ADF6-4C83-9EED-828D0EAA593A}"/>
                </a:ext>
              </a:extLst>
            </p:cNvPr>
            <p:cNvSpPr>
              <a:spLocks noChangeArrowheads="1"/>
            </p:cNvSpPr>
            <p:nvPr/>
          </p:nvSpPr>
          <p:spPr bwMode="auto">
            <a:xfrm>
              <a:off x="3011723" y="3889375"/>
              <a:ext cx="663819" cy="433388"/>
            </a:xfrm>
            <a:custGeom>
              <a:avLst/>
              <a:gdLst>
                <a:gd name="T0" fmla="*/ 2147483647 w 21600"/>
                <a:gd name="T1" fmla="*/ 0 h 21600"/>
                <a:gd name="T2" fmla="*/ 0 w 21600"/>
                <a:gd name="T3" fmla="*/ 1750307110 h 21600"/>
                <a:gd name="T4" fmla="*/ 2147483647 w 21600"/>
                <a:gd name="T5" fmla="*/ 2147483647 h 21600"/>
                <a:gd name="T6" fmla="*/ 2147483647 w 21600"/>
                <a:gd name="T7" fmla="*/ 175030711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5B9BD5"/>
            </a:solidFill>
            <a:ln w="9525">
              <a:solidFill>
                <a:sysClr val="windowText" lastClr="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 name="AutoShape 32">
              <a:extLst>
                <a:ext uri="{FF2B5EF4-FFF2-40B4-BE49-F238E27FC236}">
                  <a16:creationId xmlns:a16="http://schemas.microsoft.com/office/drawing/2014/main" id="{EA54F288-75D7-46C0-9C63-73B7DC3D4F6F}"/>
                </a:ext>
              </a:extLst>
            </p:cNvPr>
            <p:cNvSpPr>
              <a:spLocks noChangeArrowheads="1"/>
            </p:cNvSpPr>
            <p:nvPr/>
          </p:nvSpPr>
          <p:spPr bwMode="auto">
            <a:xfrm>
              <a:off x="4459522" y="3889375"/>
              <a:ext cx="612544" cy="433388"/>
            </a:xfrm>
            <a:custGeom>
              <a:avLst/>
              <a:gdLst>
                <a:gd name="T0" fmla="*/ 1466229155 w 21600"/>
                <a:gd name="T1" fmla="*/ 0 h 21600"/>
                <a:gd name="T2" fmla="*/ 0 w 21600"/>
                <a:gd name="T3" fmla="*/ 1750314815 h 21600"/>
                <a:gd name="T4" fmla="*/ 1466229155 w 21600"/>
                <a:gd name="T5" fmla="*/ 2147483647 h 21600"/>
                <a:gd name="T6" fmla="*/ 1954975721 w 21600"/>
                <a:gd name="T7" fmla="*/ 175031481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5B9BD5"/>
            </a:solidFill>
            <a:ln w="9525">
              <a:solidFill>
                <a:sysClr val="windowText" lastClr="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4" name="AutoShape 33">
              <a:extLst>
                <a:ext uri="{FF2B5EF4-FFF2-40B4-BE49-F238E27FC236}">
                  <a16:creationId xmlns:a16="http://schemas.microsoft.com/office/drawing/2014/main" id="{711AC8D7-1A9A-48E3-B401-875B04B03E7D}"/>
                </a:ext>
              </a:extLst>
            </p:cNvPr>
            <p:cNvSpPr>
              <a:spLocks noChangeArrowheads="1"/>
            </p:cNvSpPr>
            <p:nvPr/>
          </p:nvSpPr>
          <p:spPr bwMode="auto">
            <a:xfrm>
              <a:off x="5835161" y="3889375"/>
              <a:ext cx="663820" cy="433388"/>
            </a:xfrm>
            <a:custGeom>
              <a:avLst/>
              <a:gdLst>
                <a:gd name="T0" fmla="*/ 2147483647 w 21600"/>
                <a:gd name="T1" fmla="*/ 0 h 21600"/>
                <a:gd name="T2" fmla="*/ 0 w 21600"/>
                <a:gd name="T3" fmla="*/ 1750314815 h 21600"/>
                <a:gd name="T4" fmla="*/ 2147483647 w 21600"/>
                <a:gd name="T5" fmla="*/ 2147483647 h 21600"/>
                <a:gd name="T6" fmla="*/ 2147483647 w 21600"/>
                <a:gd name="T7" fmla="*/ 175031481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5B9BD5"/>
            </a:solidFill>
            <a:ln w="9525">
              <a:solidFill>
                <a:sysClr val="windowText" lastClr="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5" name="AutoShape 34">
              <a:extLst>
                <a:ext uri="{FF2B5EF4-FFF2-40B4-BE49-F238E27FC236}">
                  <a16:creationId xmlns:a16="http://schemas.microsoft.com/office/drawing/2014/main" id="{8F3E924D-58EF-461F-84BE-1556FF6A3616}"/>
                </a:ext>
              </a:extLst>
            </p:cNvPr>
            <p:cNvSpPr>
              <a:spLocks noChangeArrowheads="1"/>
            </p:cNvSpPr>
            <p:nvPr/>
          </p:nvSpPr>
          <p:spPr bwMode="auto">
            <a:xfrm>
              <a:off x="7643834" y="3889375"/>
              <a:ext cx="797169" cy="433388"/>
            </a:xfrm>
            <a:custGeom>
              <a:avLst/>
              <a:gdLst>
                <a:gd name="T0" fmla="*/ 2147483647 w 21600"/>
                <a:gd name="T1" fmla="*/ 0 h 21600"/>
                <a:gd name="T2" fmla="*/ 0 w 21600"/>
                <a:gd name="T3" fmla="*/ 1750314815 h 21600"/>
                <a:gd name="T4" fmla="*/ 2147483647 w 21600"/>
                <a:gd name="T5" fmla="*/ 2147483647 h 21600"/>
                <a:gd name="T6" fmla="*/ 2147483647 w 21600"/>
                <a:gd name="T7" fmla="*/ 175031481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5B9BD5"/>
            </a:solidFill>
            <a:ln w="9525">
              <a:solidFill>
                <a:sysClr val="windowText" lastClr="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26" name="Group 37">
              <a:extLst>
                <a:ext uri="{FF2B5EF4-FFF2-40B4-BE49-F238E27FC236}">
                  <a16:creationId xmlns:a16="http://schemas.microsoft.com/office/drawing/2014/main" id="{262EC504-166E-420D-91A2-5C467C8124DE}"/>
                </a:ext>
              </a:extLst>
            </p:cNvPr>
            <p:cNvGrpSpPr/>
            <p:nvPr/>
          </p:nvGrpSpPr>
          <p:grpSpPr>
            <a:xfrm>
              <a:off x="428596" y="3335338"/>
              <a:ext cx="8715404" cy="2638237"/>
              <a:chOff x="428596" y="3335338"/>
              <a:chExt cx="8715404" cy="2638237"/>
            </a:xfrm>
          </p:grpSpPr>
          <p:sp>
            <p:nvSpPr>
              <p:cNvPr id="27" name="Oval 20">
                <a:extLst>
                  <a:ext uri="{FF2B5EF4-FFF2-40B4-BE49-F238E27FC236}">
                    <a16:creationId xmlns:a16="http://schemas.microsoft.com/office/drawing/2014/main" id="{8C65243B-6855-4B89-BF00-8ADC2C98EC52}"/>
                  </a:ext>
                </a:extLst>
              </p:cNvPr>
              <p:cNvSpPr>
                <a:spLocks noChangeArrowheads="1"/>
              </p:cNvSpPr>
              <p:nvPr/>
            </p:nvSpPr>
            <p:spPr bwMode="auto">
              <a:xfrm>
                <a:off x="3175471" y="3335338"/>
                <a:ext cx="1462454" cy="1541462"/>
              </a:xfrm>
              <a:prstGeom prst="ellipse">
                <a:avLst/>
              </a:prstGeom>
              <a:noFill/>
              <a:ln w="28575">
                <a:solidFill>
                  <a:srgbClr val="FF0000"/>
                </a:solidFill>
                <a:prstDash val="dash"/>
                <a:round/>
                <a:headEnd/>
                <a:tailEnd/>
              </a:ln>
              <a:effectLst>
                <a:outerShdw dist="107763" dir="2700000" algn="ctr" rotWithShape="0">
                  <a:srgbClr val="E7E6E6">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8" name="Oval 20">
                <a:extLst>
                  <a:ext uri="{FF2B5EF4-FFF2-40B4-BE49-F238E27FC236}">
                    <a16:creationId xmlns:a16="http://schemas.microsoft.com/office/drawing/2014/main" id="{DD51761A-A521-403B-AD65-61DBE08B389B}"/>
                  </a:ext>
                </a:extLst>
              </p:cNvPr>
              <p:cNvSpPr>
                <a:spLocks noChangeArrowheads="1"/>
              </p:cNvSpPr>
              <p:nvPr/>
            </p:nvSpPr>
            <p:spPr bwMode="auto">
              <a:xfrm>
                <a:off x="4857752" y="3335338"/>
                <a:ext cx="1462454" cy="1541462"/>
              </a:xfrm>
              <a:prstGeom prst="ellipse">
                <a:avLst/>
              </a:prstGeom>
              <a:noFill/>
              <a:ln w="28575">
                <a:solidFill>
                  <a:srgbClr val="FF0000"/>
                </a:solidFill>
                <a:prstDash val="dash"/>
                <a:round/>
                <a:headEnd/>
                <a:tailEnd/>
              </a:ln>
              <a:effectLst>
                <a:outerShdw dist="107763" dir="2700000" algn="ctr" rotWithShape="0">
                  <a:srgbClr val="E7E6E6">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9" name="Oval 20">
                <a:extLst>
                  <a:ext uri="{FF2B5EF4-FFF2-40B4-BE49-F238E27FC236}">
                    <a16:creationId xmlns:a16="http://schemas.microsoft.com/office/drawing/2014/main" id="{1DD40EBE-AD01-4E4C-A4A6-57C69A7DF96B}"/>
                  </a:ext>
                </a:extLst>
              </p:cNvPr>
              <p:cNvSpPr>
                <a:spLocks noChangeArrowheads="1"/>
              </p:cNvSpPr>
              <p:nvPr/>
            </p:nvSpPr>
            <p:spPr bwMode="auto">
              <a:xfrm>
                <a:off x="6286512" y="3335338"/>
                <a:ext cx="1462454" cy="1541462"/>
              </a:xfrm>
              <a:prstGeom prst="ellipse">
                <a:avLst/>
              </a:prstGeom>
              <a:noFill/>
              <a:ln w="28575">
                <a:solidFill>
                  <a:srgbClr val="FF0000"/>
                </a:solidFill>
                <a:prstDash val="dash"/>
                <a:round/>
                <a:headEnd/>
                <a:tailEnd/>
              </a:ln>
              <a:effectLst>
                <a:outerShdw dist="107763" dir="2700000" algn="ctr" rotWithShape="0">
                  <a:srgbClr val="E7E6E6">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0" name="Oval 20">
                <a:extLst>
                  <a:ext uri="{FF2B5EF4-FFF2-40B4-BE49-F238E27FC236}">
                    <a16:creationId xmlns:a16="http://schemas.microsoft.com/office/drawing/2014/main" id="{C6E654BF-91A5-4B6C-A9D2-F2A7ECC3974B}"/>
                  </a:ext>
                </a:extLst>
              </p:cNvPr>
              <p:cNvSpPr>
                <a:spLocks noChangeArrowheads="1"/>
              </p:cNvSpPr>
              <p:nvPr/>
            </p:nvSpPr>
            <p:spPr bwMode="auto">
              <a:xfrm>
                <a:off x="7681546" y="3335338"/>
                <a:ext cx="1462454" cy="1541462"/>
              </a:xfrm>
              <a:prstGeom prst="ellipse">
                <a:avLst/>
              </a:prstGeom>
              <a:noFill/>
              <a:ln w="28575">
                <a:solidFill>
                  <a:srgbClr val="FF0000"/>
                </a:solidFill>
                <a:prstDash val="dash"/>
                <a:round/>
                <a:headEnd/>
                <a:tailEnd/>
              </a:ln>
              <a:effectLst>
                <a:outerShdw dist="107763" dir="2700000" algn="ctr" rotWithShape="0">
                  <a:srgbClr val="E7E6E6">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 name="Oval 20">
                <a:extLst>
                  <a:ext uri="{FF2B5EF4-FFF2-40B4-BE49-F238E27FC236}">
                    <a16:creationId xmlns:a16="http://schemas.microsoft.com/office/drawing/2014/main" id="{B55602E6-8F95-43F8-A1B8-27599DA04650}"/>
                  </a:ext>
                </a:extLst>
              </p:cNvPr>
              <p:cNvSpPr>
                <a:spLocks noChangeArrowheads="1"/>
              </p:cNvSpPr>
              <p:nvPr/>
            </p:nvSpPr>
            <p:spPr bwMode="auto">
              <a:xfrm>
                <a:off x="428596" y="5295899"/>
                <a:ext cx="642942" cy="677676"/>
              </a:xfrm>
              <a:prstGeom prst="ellipse">
                <a:avLst/>
              </a:prstGeom>
              <a:noFill/>
              <a:ln w="28575">
                <a:solidFill>
                  <a:srgbClr val="FF0000"/>
                </a:solidFill>
                <a:prstDash val="dash"/>
                <a:round/>
                <a:headEnd/>
                <a:tailEnd/>
              </a:ln>
              <a:effectLst>
                <a:outerShdw dist="107763" dir="2700000" algn="ctr" rotWithShape="0">
                  <a:srgbClr val="E7E6E6">
                    <a:alpha val="50000"/>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C38DEBD-CCC5-4F7A-BD7B-222B52115640}"/>
                  </a:ext>
                </a:extLst>
              </p:cNvPr>
              <p:cNvSpPr txBox="1"/>
              <p:nvPr/>
            </p:nvSpPr>
            <p:spPr>
              <a:xfrm>
                <a:off x="1142976" y="5438775"/>
                <a:ext cx="7572428" cy="369332"/>
              </a:xfrm>
              <a:prstGeom prst="rect">
                <a:avLst/>
              </a:prstGeom>
              <a:noFill/>
            </p:spPr>
            <p:txBody>
              <a:bodyPr wrap="square" rtlCol="0">
                <a:spAutoFit/>
              </a:bodyPr>
              <a:lstStyle/>
              <a:p>
                <a:pPr marL="0" marR="0" lvl="0" indent="0" algn="l" defTabSz="912813"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Harapannya</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semua</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dirty="0" err="1">
                    <a:ln>
                      <a:noFill/>
                    </a:ln>
                    <a:solidFill>
                      <a:prstClr val="black"/>
                    </a:solidFill>
                    <a:effectLst/>
                    <a:uLnTx/>
                    <a:uFillTx/>
                    <a:latin typeface="Calibri" panose="020F0502020204030204"/>
                    <a:ea typeface="+mn-ea"/>
                    <a:cs typeface="+mn-cs"/>
                  </a:rPr>
                  <a:t>hasil</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a-DK" sz="1800" b="0" i="1" u="none" strike="noStrike" kern="0" cap="none" spc="0" normalizeH="0" baseline="0" noProof="0" dirty="0">
                    <a:ln>
                      <a:noFill/>
                    </a:ln>
                    <a:solidFill>
                      <a:prstClr val="black"/>
                    </a:solidFill>
                    <a:effectLst/>
                    <a:uLnTx/>
                    <a:uFillTx/>
                    <a:latin typeface="Calibri" panose="020F0502020204030204"/>
                    <a:ea typeface="+mn-ea"/>
                    <a:cs typeface="+mn-cs"/>
                  </a:rPr>
                  <a:t>Applied research </a:t>
                </a:r>
                <a:r>
                  <a:rPr kumimoji="0" lang="da-DK" sz="1800" b="0" i="0" u="none" strike="noStrike" kern="0" cap="none" spc="0" normalizeH="0" baseline="0" noProof="0" dirty="0">
                    <a:ln>
                      <a:noFill/>
                    </a:ln>
                    <a:solidFill>
                      <a:prstClr val="black"/>
                    </a:solidFill>
                    <a:effectLst/>
                    <a:uLnTx/>
                    <a:uFillTx/>
                    <a:latin typeface="Calibri" panose="020F0502020204030204"/>
                    <a:ea typeface="+mn-ea"/>
                    <a:cs typeface="+mn-cs"/>
                  </a:rPr>
                  <a:t>dapat dikomersialkan</a:t>
                </a: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rPr>
                  <a:t>   </a:t>
                </a:r>
              </a:p>
            </p:txBody>
          </p:sp>
        </p:grpSp>
      </p:grpSp>
    </p:spTree>
    <p:extLst>
      <p:ext uri="{BB962C8B-B14F-4D97-AF65-F5344CB8AC3E}">
        <p14:creationId xmlns:p14="http://schemas.microsoft.com/office/powerpoint/2010/main" val="146664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8946-BEC6-4E6C-9550-0FB32B574993}"/>
              </a:ext>
            </a:extLst>
          </p:cNvPr>
          <p:cNvSpPr>
            <a:spLocks noGrp="1"/>
          </p:cNvSpPr>
          <p:nvPr>
            <p:ph type="title"/>
          </p:nvPr>
        </p:nvSpPr>
        <p:spPr>
          <a:xfrm>
            <a:off x="368969" y="288758"/>
            <a:ext cx="9509760" cy="420624"/>
          </a:xfrm>
        </p:spPr>
        <p:txBody>
          <a:bodyPr>
            <a:normAutofit fontScale="90000"/>
          </a:bodyPr>
          <a:lstStyle/>
          <a:p>
            <a:r>
              <a:rPr kumimoji="0" lang="en-US" sz="2800" b="1" i="0" u="none" strike="noStrike" kern="1200" cap="none" spc="0" normalizeH="0" baseline="0" noProof="0" dirty="0">
                <a:ln>
                  <a:noFill/>
                </a:ln>
                <a:solidFill>
                  <a:srgbClr val="C00000"/>
                </a:solidFill>
                <a:effectLst/>
                <a:uLnTx/>
                <a:uFillTx/>
                <a:latin typeface="Calibri Light" panose="020F0302020204030204"/>
                <a:ea typeface="+mj-ea"/>
                <a:cs typeface="+mj-cs"/>
              </a:rPr>
              <a:t>Masih </a:t>
            </a:r>
            <a:r>
              <a:rPr kumimoji="0" lang="en-US" sz="2800" b="1" i="0" u="none" strike="noStrike" kern="1200" cap="none" spc="0" normalizeH="0" baseline="0" noProof="0" dirty="0" err="1">
                <a:ln>
                  <a:noFill/>
                </a:ln>
                <a:solidFill>
                  <a:srgbClr val="C00000"/>
                </a:solidFill>
                <a:effectLst/>
                <a:uLnTx/>
                <a:uFillTx/>
                <a:latin typeface="Calibri Light" panose="020F0302020204030204"/>
                <a:ea typeface="+mj-ea"/>
                <a:cs typeface="+mj-cs"/>
              </a:rPr>
              <a:t>menjadi</a:t>
            </a:r>
            <a:r>
              <a:rPr kumimoji="0" lang="en-US" sz="2800" b="1" i="0" u="none" strike="noStrike" kern="1200" cap="none" spc="0" normalizeH="0" baseline="0" noProof="0" dirty="0">
                <a:ln>
                  <a:noFill/>
                </a:ln>
                <a:solidFill>
                  <a:srgbClr val="C0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C00000"/>
                </a:solidFill>
                <a:effectLst/>
                <a:uLnTx/>
                <a:uFillTx/>
                <a:latin typeface="Calibri Light" panose="020F0302020204030204"/>
                <a:ea typeface="+mj-ea"/>
                <a:cs typeface="+mj-cs"/>
              </a:rPr>
              <a:t>tantangan</a:t>
            </a:r>
            <a:r>
              <a:rPr kumimoji="0" lang="en-US" sz="2800" b="1" i="0" u="none" strike="noStrike" kern="1200" cap="none" spc="0" normalizeH="0" baseline="0" noProof="0" dirty="0">
                <a:ln>
                  <a:noFill/>
                </a:ln>
                <a:solidFill>
                  <a:srgbClr val="C0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C00000"/>
                </a:solidFill>
                <a:effectLst/>
                <a:uLnTx/>
                <a:uFillTx/>
                <a:latin typeface="Calibri Light" panose="020F0302020204030204"/>
                <a:ea typeface="+mj-ea"/>
                <a:cs typeface="+mj-cs"/>
              </a:rPr>
              <a:t>dalam</a:t>
            </a:r>
            <a:r>
              <a:rPr kumimoji="0" lang="en-US" sz="2800" b="1" i="0" u="none" strike="noStrike" kern="1200" cap="none" spc="0" normalizeH="0" baseline="0" noProof="0" dirty="0">
                <a:ln>
                  <a:noFill/>
                </a:ln>
                <a:solidFill>
                  <a:srgbClr val="C0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C00000"/>
                </a:solidFill>
                <a:effectLst/>
                <a:uLnTx/>
                <a:uFillTx/>
                <a:latin typeface="Calibri Light" panose="020F0302020204030204"/>
                <a:ea typeface="+mj-ea"/>
                <a:cs typeface="+mj-cs"/>
              </a:rPr>
              <a:t>komersialisasi</a:t>
            </a:r>
            <a:r>
              <a:rPr kumimoji="0" lang="en-US" sz="2800" b="1" i="0" u="none" strike="noStrike" kern="1200" cap="none" spc="0" normalizeH="0" baseline="0" noProof="0" dirty="0">
                <a:ln>
                  <a:noFill/>
                </a:ln>
                <a:solidFill>
                  <a:srgbClr val="C00000"/>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srgbClr val="C00000"/>
                </a:solidFill>
                <a:effectLst/>
                <a:uLnTx/>
                <a:uFillTx/>
                <a:latin typeface="Calibri Light" panose="020F0302020204030204"/>
                <a:ea typeface="+mj-ea"/>
                <a:cs typeface="+mj-cs"/>
              </a:rPr>
              <a:t>teknologi</a:t>
            </a:r>
            <a:r>
              <a:rPr kumimoji="0" lang="en-US" sz="2800" b="1" i="0" u="none" strike="noStrike" kern="1200" cap="none" spc="0" normalizeH="0" baseline="0" noProof="0" dirty="0">
                <a:ln>
                  <a:noFill/>
                </a:ln>
                <a:solidFill>
                  <a:srgbClr val="C00000"/>
                </a:solidFill>
                <a:effectLst/>
                <a:uLnTx/>
                <a:uFillTx/>
                <a:latin typeface="Calibri Light" panose="020F0302020204030204"/>
                <a:ea typeface="+mj-ea"/>
                <a:cs typeface="+mj-cs"/>
              </a:rPr>
              <a:t> </a:t>
            </a:r>
            <a:endParaRPr lang="en-ID" dirty="0"/>
          </a:p>
        </p:txBody>
      </p:sp>
      <p:grpSp>
        <p:nvGrpSpPr>
          <p:cNvPr id="7" name="Group 6">
            <a:extLst>
              <a:ext uri="{FF2B5EF4-FFF2-40B4-BE49-F238E27FC236}">
                <a16:creationId xmlns:a16="http://schemas.microsoft.com/office/drawing/2014/main" id="{AC2C1AFC-2300-43AC-B846-FC4F64438CAE}"/>
              </a:ext>
            </a:extLst>
          </p:cNvPr>
          <p:cNvGrpSpPr/>
          <p:nvPr/>
        </p:nvGrpSpPr>
        <p:grpSpPr>
          <a:xfrm>
            <a:off x="1838325" y="993495"/>
            <a:ext cx="8515349" cy="4871010"/>
            <a:chOff x="174811" y="1408766"/>
            <a:chExt cx="8515349" cy="4871010"/>
          </a:xfrm>
        </p:grpSpPr>
        <p:sp>
          <p:nvSpPr>
            <p:cNvPr id="3" name="Content Placeholder 7">
              <a:extLst>
                <a:ext uri="{FF2B5EF4-FFF2-40B4-BE49-F238E27FC236}">
                  <a16:creationId xmlns:a16="http://schemas.microsoft.com/office/drawing/2014/main" id="{8F58E47D-487A-49ED-A7F7-B3F0B0BF7439}"/>
                </a:ext>
              </a:extLst>
            </p:cNvPr>
            <p:cNvSpPr txBox="1">
              <a:spLocks/>
            </p:cNvSpPr>
            <p:nvPr/>
          </p:nvSpPr>
          <p:spPr>
            <a:xfrm>
              <a:off x="2216997" y="1408766"/>
              <a:ext cx="6473163" cy="4871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perbedaan</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antara</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kebutuhan</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industri</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dan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hasil</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riset</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perguruan</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tinggi</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litbang</a:t>
              </a: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hasil</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riset</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yang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masih</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skala</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laboratorium</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baru</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belum</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teruji</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belum</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ada</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prototipe</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dan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mempunyai</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resiko</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tinggi</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kurangnya</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kepercayaan</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pelaku</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bisnis</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di Indonesia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untuk</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memanfaatkan</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hasil</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riset</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atau</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melakukan</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alih</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teknologi</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terhadap</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riset-riset</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yang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dihasilkan</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perguruan</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tinggi</a:t>
              </a: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keterbatasan</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dana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ventura</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yang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diperlukan</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untuk</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start-up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bisnis</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juga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menjadi</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kendala</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dalam</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pengembangan</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inovasi</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dana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riset</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yang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belum</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memadai</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untuk</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riset</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multi years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pelaksanaan</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temu</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bisnis</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yang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belum</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efektif</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Wingdings" panose="05000000000000000000" pitchFamily="2" charset="2"/>
                </a:rPr>
                <a:t> </a:t>
              </a:r>
              <a:r>
                <a:rPr kumimoji="0" lang="en-US" sz="2100" b="0" i="1"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Wingdings" panose="05000000000000000000" pitchFamily="2" charset="2"/>
                </a:rPr>
                <a:t>follow up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sym typeface="Wingdings" panose="05000000000000000000" pitchFamily="2" charset="2"/>
                </a:rPr>
                <a:t>masih</a:t>
              </a:r>
              <a:r>
                <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sym typeface="Wingdings" panose="05000000000000000000" pitchFamily="2" charset="2"/>
                </a:rPr>
                <a:t> </a:t>
              </a:r>
              <a:r>
                <a:rPr kumimoji="0" lang="en-US" sz="2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sym typeface="Wingdings" panose="05000000000000000000" pitchFamily="2" charset="2"/>
                </a:rPr>
                <a:t>lemah</a:t>
              </a: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9454D25-EA50-42BB-B41C-ADA3CB35A379}"/>
                </a:ext>
              </a:extLst>
            </p:cNvPr>
            <p:cNvPicPr>
              <a:picLocks noChangeAspect="1"/>
            </p:cNvPicPr>
            <p:nvPr/>
          </p:nvPicPr>
          <p:blipFill>
            <a:blip r:embed="rId2"/>
            <a:stretch>
              <a:fillRect/>
            </a:stretch>
          </p:blipFill>
          <p:spPr>
            <a:xfrm>
              <a:off x="174811" y="2724109"/>
              <a:ext cx="2009800" cy="1447056"/>
            </a:xfrm>
            <a:prstGeom prst="rect">
              <a:avLst/>
            </a:prstGeom>
          </p:spPr>
        </p:pic>
        <p:pic>
          <p:nvPicPr>
            <p:cNvPr id="5" name="Picture 2" descr="http://2.bp.blogspot.com/-BpQ4fz5j_u0/VQoscHiOxZI/AAAAAAAACso/PDvDuHaLvaQ/s1600/High_Risk-Low_Risk_Exposure.259203553_std.png">
              <a:extLst>
                <a:ext uri="{FF2B5EF4-FFF2-40B4-BE49-F238E27FC236}">
                  <a16:creationId xmlns:a16="http://schemas.microsoft.com/office/drawing/2014/main" id="{1CBFBF2A-F335-4A9F-942D-BBC99EB26A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23" y="1448925"/>
              <a:ext cx="2051447" cy="11000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57C1B54-07B9-4428-89B6-37A63D738FC1}"/>
                </a:ext>
              </a:extLst>
            </p:cNvPr>
            <p:cNvPicPr>
              <a:picLocks noChangeAspect="1"/>
            </p:cNvPicPr>
            <p:nvPr/>
          </p:nvPicPr>
          <p:blipFill>
            <a:blip r:embed="rId4"/>
            <a:stretch>
              <a:fillRect/>
            </a:stretch>
          </p:blipFill>
          <p:spPr>
            <a:xfrm>
              <a:off x="313740" y="4315158"/>
              <a:ext cx="1731941" cy="1645344"/>
            </a:xfrm>
            <a:prstGeom prst="rect">
              <a:avLst/>
            </a:prstGeom>
          </p:spPr>
        </p:pic>
      </p:grpSp>
    </p:spTree>
    <p:extLst>
      <p:ext uri="{BB962C8B-B14F-4D97-AF65-F5344CB8AC3E}">
        <p14:creationId xmlns:p14="http://schemas.microsoft.com/office/powerpoint/2010/main" val="195620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94066-2D61-42FF-A800-5E864A6C7461}"/>
              </a:ext>
            </a:extLst>
          </p:cNvPr>
          <p:cNvSpPr>
            <a:spLocks noGrp="1"/>
          </p:cNvSpPr>
          <p:nvPr>
            <p:ph type="title"/>
          </p:nvPr>
        </p:nvSpPr>
        <p:spPr>
          <a:xfrm>
            <a:off x="282341" y="163628"/>
            <a:ext cx="9509760" cy="410999"/>
          </a:xfrm>
        </p:spPr>
        <p:txBody>
          <a:bodyPr>
            <a:normAutofit fontScale="90000"/>
          </a:bodyPr>
          <a:lstStyle/>
          <a:p>
            <a:r>
              <a:rPr kumimoji="0" lang="en-US" sz="2800" b="1" i="0" u="none" strike="noStrike" kern="1200" cap="none" spc="0" normalizeH="0" baseline="0" noProof="0" dirty="0" err="1">
                <a:ln>
                  <a:noFill/>
                </a:ln>
                <a:solidFill>
                  <a:prstClr val="black"/>
                </a:solidFill>
                <a:effectLst/>
                <a:uLnTx/>
                <a:uFillTx/>
                <a:latin typeface="Calibri Light" panose="020F0302020204030204"/>
                <a:ea typeface="+mj-ea"/>
                <a:cs typeface="+mj-cs"/>
              </a:rPr>
              <a:t>Bentuk</a:t>
            </a: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prstClr val="black"/>
                </a:solidFill>
                <a:effectLst/>
                <a:uLnTx/>
                <a:uFillTx/>
                <a:latin typeface="Calibri Light" panose="020F0302020204030204"/>
                <a:ea typeface="+mj-ea"/>
                <a:cs typeface="+mj-cs"/>
              </a:rPr>
              <a:t>Alih</a:t>
            </a: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prstClr val="black"/>
                </a:solidFill>
                <a:effectLst/>
                <a:uLnTx/>
                <a:uFillTx/>
                <a:latin typeface="Calibri Light" panose="020F0302020204030204"/>
                <a:ea typeface="+mj-ea"/>
                <a:cs typeface="+mj-cs"/>
              </a:rPr>
              <a:t>Teknologi</a:t>
            </a: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2800" b="1" i="0" u="none" strike="noStrike" kern="1200" cap="none" spc="0" normalizeH="0" baseline="0" noProof="0" dirty="0" err="1">
                <a:ln>
                  <a:noFill/>
                </a:ln>
                <a:solidFill>
                  <a:prstClr val="black"/>
                </a:solidFill>
                <a:effectLst/>
                <a:uLnTx/>
                <a:uFillTx/>
                <a:latin typeface="Calibri Light" panose="020F0302020204030204"/>
                <a:ea typeface="+mj-ea"/>
                <a:cs typeface="+mj-cs"/>
              </a:rPr>
              <a:t>Komersialisasi</a:t>
            </a: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 Hasil </a:t>
            </a:r>
            <a:r>
              <a:rPr kumimoji="0" lang="en-US" sz="2800" b="1" i="0" u="none" strike="noStrike" kern="1200" cap="none" spc="0" normalizeH="0" baseline="0" noProof="0" dirty="0" err="1">
                <a:ln>
                  <a:noFill/>
                </a:ln>
                <a:solidFill>
                  <a:prstClr val="black"/>
                </a:solidFill>
                <a:effectLst/>
                <a:uLnTx/>
                <a:uFillTx/>
                <a:latin typeface="Calibri Light" panose="020F0302020204030204"/>
                <a:ea typeface="+mj-ea"/>
                <a:cs typeface="+mj-cs"/>
              </a:rPr>
              <a:t>Riset</a:t>
            </a:r>
            <a:endParaRPr lang="en-ID" dirty="0"/>
          </a:p>
        </p:txBody>
      </p:sp>
      <p:grpSp>
        <p:nvGrpSpPr>
          <p:cNvPr id="10" name="Group 9">
            <a:extLst>
              <a:ext uri="{FF2B5EF4-FFF2-40B4-BE49-F238E27FC236}">
                <a16:creationId xmlns:a16="http://schemas.microsoft.com/office/drawing/2014/main" id="{17C79CF9-AF9E-47DA-8756-9C950B6C9B29}"/>
              </a:ext>
            </a:extLst>
          </p:cNvPr>
          <p:cNvGrpSpPr/>
          <p:nvPr/>
        </p:nvGrpSpPr>
        <p:grpSpPr>
          <a:xfrm>
            <a:off x="1270251" y="1156227"/>
            <a:ext cx="8839200" cy="4908729"/>
            <a:chOff x="134470" y="1464235"/>
            <a:chExt cx="8839200" cy="4908729"/>
          </a:xfrm>
        </p:grpSpPr>
        <p:graphicFrame>
          <p:nvGraphicFramePr>
            <p:cNvPr id="3" name="Diagram 2">
              <a:extLst>
                <a:ext uri="{FF2B5EF4-FFF2-40B4-BE49-F238E27FC236}">
                  <a16:creationId xmlns:a16="http://schemas.microsoft.com/office/drawing/2014/main" id="{B3E1B87C-19ED-445B-9D37-06BF24A76929}"/>
                </a:ext>
              </a:extLst>
            </p:cNvPr>
            <p:cNvGraphicFramePr/>
            <p:nvPr/>
          </p:nvGraphicFramePr>
          <p:xfrm>
            <a:off x="2953870" y="1464235"/>
            <a:ext cx="6019800" cy="332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B00BD315-6545-4539-9EE7-733CDDD8B988}"/>
                </a:ext>
              </a:extLst>
            </p:cNvPr>
            <p:cNvSpPr txBox="1"/>
            <p:nvPr/>
          </p:nvSpPr>
          <p:spPr>
            <a:xfrm>
              <a:off x="363070" y="5172635"/>
              <a:ext cx="8563004" cy="1200329"/>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Perlu</a:t>
              </a:r>
              <a:r>
                <a:rPr kumimoji="0" lang="en-US" sz="1800" b="1"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1"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diperhatikan</a:t>
              </a:r>
              <a:r>
                <a:rPr kumimoji="0" lang="en-US" sz="1800" b="1"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1"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jika</a:t>
              </a:r>
              <a:r>
                <a:rPr kumimoji="0" lang="en-US" sz="1800" b="1" i="0" u="none" strike="noStrike" kern="0" cap="none" spc="0" normalizeH="0" baseline="0" noProof="0" dirty="0">
                  <a:ln>
                    <a:noFill/>
                  </a:ln>
                  <a:solidFill>
                    <a:prstClr val="black"/>
                  </a:solidFill>
                  <a:effectLst/>
                  <a:uLnTx/>
                  <a:uFillTx/>
                  <a:latin typeface="Calibri" pitchFamily="34" charset="0"/>
                  <a:ea typeface="+mn-ea"/>
                  <a:cs typeface="Calibri" pitchFamily="34" charset="0"/>
                </a:rPr>
                <a:t> “JUAL PUTUS”: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Perguruan</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tinggi</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dan</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lembaga</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litbang</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tidak</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dapat</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mengalihkan</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pemilikan</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kekayaan</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intelektual</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serta</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hasil</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kegiatan</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penelitian</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dan</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pengembangan</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milik</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Pemerintah</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dan</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atau</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Pemerintah</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Daerah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kepada</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pihak</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lain (</a:t>
              </a:r>
              <a:r>
                <a:rPr kumimoji="0" lang="en-US" sz="1800" b="0" i="0" u="none" strike="noStrike" kern="0" cap="none" spc="0" normalizeH="0" baseline="0" noProof="0" dirty="0" err="1">
                  <a:ln>
                    <a:noFill/>
                  </a:ln>
                  <a:solidFill>
                    <a:prstClr val="black"/>
                  </a:solidFill>
                  <a:effectLst/>
                  <a:uLnTx/>
                  <a:uFillTx/>
                  <a:latin typeface="Calibri" pitchFamily="34" charset="0"/>
                  <a:ea typeface="+mn-ea"/>
                  <a:cs typeface="Calibri" pitchFamily="34" charset="0"/>
                </a:rPr>
                <a:t>Pasal</a:t>
              </a:r>
              <a:r>
                <a:rPr kumimoji="0" lang="en-US" sz="1800" b="0" i="0" u="none" strike="noStrike" kern="0" cap="none" spc="0" normalizeH="0" baseline="0" noProof="0" dirty="0">
                  <a:ln>
                    <a:noFill/>
                  </a:ln>
                  <a:solidFill>
                    <a:prstClr val="black"/>
                  </a:solidFill>
                  <a:effectLst/>
                  <a:uLnTx/>
                  <a:uFillTx/>
                  <a:latin typeface="Calibri" pitchFamily="34" charset="0"/>
                  <a:ea typeface="+mn-ea"/>
                  <a:cs typeface="Calibri" pitchFamily="34" charset="0"/>
                </a:rPr>
                <a:t> 6 PP 20/2005)</a:t>
              </a:r>
            </a:p>
          </p:txBody>
        </p:sp>
        <p:pic>
          <p:nvPicPr>
            <p:cNvPr id="5" name="Picture 4">
              <a:extLst>
                <a:ext uri="{FF2B5EF4-FFF2-40B4-BE49-F238E27FC236}">
                  <a16:creationId xmlns:a16="http://schemas.microsoft.com/office/drawing/2014/main" id="{5C29674E-7C01-4635-B2C6-A0D4D6BEAF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1036" y="1498634"/>
              <a:ext cx="2514600" cy="1593410"/>
            </a:xfrm>
            <a:prstGeom prst="rect">
              <a:avLst/>
            </a:prstGeom>
          </p:spPr>
        </p:pic>
        <p:sp>
          <p:nvSpPr>
            <p:cNvPr id="6" name="TextBox 5">
              <a:extLst>
                <a:ext uri="{FF2B5EF4-FFF2-40B4-BE49-F238E27FC236}">
                  <a16:creationId xmlns:a16="http://schemas.microsoft.com/office/drawing/2014/main" id="{C8151086-D34A-4EA0-B7C6-F6B0C6515070}"/>
                </a:ext>
              </a:extLst>
            </p:cNvPr>
            <p:cNvSpPr txBox="1"/>
            <p:nvPr/>
          </p:nvSpPr>
          <p:spPr>
            <a:xfrm>
              <a:off x="286870" y="2734235"/>
              <a:ext cx="23787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http://ahdootip.com/</a:t>
              </a:r>
            </a:p>
          </p:txBody>
        </p:sp>
        <p:pic>
          <p:nvPicPr>
            <p:cNvPr id="7" name="Picture 6">
              <a:extLst>
                <a:ext uri="{FF2B5EF4-FFF2-40B4-BE49-F238E27FC236}">
                  <a16:creationId xmlns:a16="http://schemas.microsoft.com/office/drawing/2014/main" id="{F137DEDA-FFDC-43A4-A4D7-AA157FF732B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1036" y="3174869"/>
              <a:ext cx="2023065" cy="1754878"/>
            </a:xfrm>
            <a:prstGeom prst="rect">
              <a:avLst/>
            </a:prstGeom>
          </p:spPr>
        </p:pic>
        <p:pic>
          <p:nvPicPr>
            <p:cNvPr id="8" name="Picture 7">
              <a:extLst>
                <a:ext uri="{FF2B5EF4-FFF2-40B4-BE49-F238E27FC236}">
                  <a16:creationId xmlns:a16="http://schemas.microsoft.com/office/drawing/2014/main" id="{130910C6-8A60-4BF6-BF2E-2D6D96EE96E6}"/>
                </a:ext>
              </a:extLst>
            </p:cNvPr>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62568" y="3447575"/>
              <a:ext cx="1616766" cy="1616766"/>
            </a:xfrm>
            <a:prstGeom prst="rect">
              <a:avLst/>
            </a:prstGeom>
          </p:spPr>
        </p:pic>
        <p:sp>
          <p:nvSpPr>
            <p:cNvPr id="9" name="TextBox 8">
              <a:extLst>
                <a:ext uri="{FF2B5EF4-FFF2-40B4-BE49-F238E27FC236}">
                  <a16:creationId xmlns:a16="http://schemas.microsoft.com/office/drawing/2014/main" id="{3272BB51-8049-47BC-9B23-FC138AEBCA73}"/>
                </a:ext>
              </a:extLst>
            </p:cNvPr>
            <p:cNvSpPr txBox="1"/>
            <p:nvPr/>
          </p:nvSpPr>
          <p:spPr>
            <a:xfrm>
              <a:off x="134470" y="4681681"/>
              <a:ext cx="2362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www.stepbystep.com</a:t>
              </a:r>
            </a:p>
          </p:txBody>
        </p:sp>
      </p:grpSp>
    </p:spTree>
    <p:extLst>
      <p:ext uri="{BB962C8B-B14F-4D97-AF65-F5344CB8AC3E}">
        <p14:creationId xmlns:p14="http://schemas.microsoft.com/office/powerpoint/2010/main" val="207127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C00547F-FB9C-4C0D-B698-195223287154}"/>
              </a:ext>
            </a:extLst>
          </p:cNvPr>
          <p:cNvGrpSpPr/>
          <p:nvPr/>
        </p:nvGrpSpPr>
        <p:grpSpPr>
          <a:xfrm>
            <a:off x="2486326" y="1296259"/>
            <a:ext cx="7886700" cy="4889501"/>
            <a:chOff x="628650" y="1479139"/>
            <a:chExt cx="7886700" cy="4889501"/>
          </a:xfrm>
        </p:grpSpPr>
        <p:sp>
          <p:nvSpPr>
            <p:cNvPr id="3" name="Content Placeholder 2">
              <a:extLst>
                <a:ext uri="{FF2B5EF4-FFF2-40B4-BE49-F238E27FC236}">
                  <a16:creationId xmlns:a16="http://schemas.microsoft.com/office/drawing/2014/main" id="{9C581347-AACF-4985-8329-17C5379E6E92}"/>
                </a:ext>
              </a:extLst>
            </p:cNvPr>
            <p:cNvSpPr txBox="1">
              <a:spLocks/>
            </p:cNvSpPr>
            <p:nvPr/>
          </p:nvSpPr>
          <p:spPr>
            <a:xfrm>
              <a:off x="628650" y="1479139"/>
              <a:ext cx="7886700" cy="860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ysClr val="windowText" lastClr="000000"/>
                  </a:solidFill>
                  <a:effectLst/>
                  <a:uLnTx/>
                  <a:uFillTx/>
                  <a:latin typeface="Calibri" panose="020F0502020204030204"/>
                  <a:ea typeface="+mn-ea"/>
                  <a:cs typeface="+mn-cs"/>
                </a:rPr>
                <a:t>KI </a:t>
              </a: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BUKAN SEKEDAR </a:t>
              </a:r>
              <a:r>
                <a:rPr kumimoji="0" lang="en-US" sz="4400" b="0" i="0" u="none" strike="noStrike" kern="1200" cap="none" spc="0" normalizeH="0" baseline="0" noProof="0">
                  <a:ln>
                    <a:noFill/>
                  </a:ln>
                  <a:solidFill>
                    <a:sysClr val="windowText" lastClr="000000"/>
                  </a:solidFill>
                  <a:effectLst/>
                  <a:uLnTx/>
                  <a:uFillTx/>
                  <a:latin typeface="Calibri" panose="020F0502020204030204"/>
                  <a:ea typeface="+mn-ea"/>
                  <a:cs typeface="+mn-cs"/>
                </a:rPr>
                <a:t>Perlindungan</a:t>
              </a:r>
              <a:endParaRPr kumimoji="0" lang="en-US" sz="4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Down Arrow 4">
              <a:extLst>
                <a:ext uri="{FF2B5EF4-FFF2-40B4-BE49-F238E27FC236}">
                  <a16:creationId xmlns:a16="http://schemas.microsoft.com/office/drawing/2014/main" id="{708E14F3-E321-47E6-9BCA-36C1EDA88C9B}"/>
                </a:ext>
              </a:extLst>
            </p:cNvPr>
            <p:cNvSpPr/>
            <p:nvPr/>
          </p:nvSpPr>
          <p:spPr>
            <a:xfrm>
              <a:off x="4086225" y="2339564"/>
              <a:ext cx="971550" cy="800100"/>
            </a:xfrm>
            <a:prstGeom prst="downArrow">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D5C759D-75B8-4343-A8E4-DAAF9091C3D9}"/>
                </a:ext>
              </a:extLst>
            </p:cNvPr>
            <p:cNvSpPr txBox="1">
              <a:spLocks/>
            </p:cNvSpPr>
            <p:nvPr/>
          </p:nvSpPr>
          <p:spPr>
            <a:xfrm>
              <a:off x="628650" y="3448433"/>
              <a:ext cx="7886700" cy="86042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KI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adalah</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salah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1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Instrumen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Bisnis</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Down Arrow 6">
              <a:extLst>
                <a:ext uri="{FF2B5EF4-FFF2-40B4-BE49-F238E27FC236}">
                  <a16:creationId xmlns:a16="http://schemas.microsoft.com/office/drawing/2014/main" id="{7516A84B-E5DC-4250-A727-EE495E724C8D}"/>
                </a:ext>
              </a:extLst>
            </p:cNvPr>
            <p:cNvSpPr/>
            <p:nvPr/>
          </p:nvSpPr>
          <p:spPr>
            <a:xfrm>
              <a:off x="4086225" y="4308858"/>
              <a:ext cx="971550" cy="800100"/>
            </a:xfrm>
            <a:prstGeom prst="downArrow">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BE02ECA3-DE81-43EE-AFCF-DED234035579}"/>
                </a:ext>
              </a:extLst>
            </p:cNvPr>
            <p:cNvSpPr txBox="1">
              <a:spLocks/>
            </p:cNvSpPr>
            <p:nvPr/>
          </p:nvSpPr>
          <p:spPr>
            <a:xfrm>
              <a:off x="628650" y="5417727"/>
              <a:ext cx="7886700" cy="950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rPr>
                <a:t>KI = INOVASI</a:t>
              </a:r>
            </a:p>
          </p:txBody>
        </p:sp>
      </p:grpSp>
    </p:spTree>
    <p:extLst>
      <p:ext uri="{BB962C8B-B14F-4D97-AF65-F5344CB8AC3E}">
        <p14:creationId xmlns:p14="http://schemas.microsoft.com/office/powerpoint/2010/main" val="220219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7B5CA28-5ADF-45A8-8DCE-3FE0C9C163E0}"/>
              </a:ext>
            </a:extLst>
          </p:cNvPr>
          <p:cNvGrpSpPr/>
          <p:nvPr/>
        </p:nvGrpSpPr>
        <p:grpSpPr>
          <a:xfrm>
            <a:off x="1976187" y="1186661"/>
            <a:ext cx="7886700" cy="4339975"/>
            <a:chOff x="628650" y="1716050"/>
            <a:chExt cx="7886700" cy="4339975"/>
          </a:xfrm>
        </p:grpSpPr>
        <p:sp>
          <p:nvSpPr>
            <p:cNvPr id="2" name="Content Placeholder 2">
              <a:extLst>
                <a:ext uri="{FF2B5EF4-FFF2-40B4-BE49-F238E27FC236}">
                  <a16:creationId xmlns:a16="http://schemas.microsoft.com/office/drawing/2014/main" id="{ED236C8A-3042-41D1-92A6-387BFE8CD2CA}"/>
                </a:ext>
              </a:extLst>
            </p:cNvPr>
            <p:cNvSpPr txBox="1">
              <a:spLocks/>
            </p:cNvSpPr>
            <p:nvPr/>
          </p:nvSpPr>
          <p:spPr>
            <a:xfrm>
              <a:off x="628650" y="1716050"/>
              <a:ext cx="7886700" cy="17466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ysClr val="windowText" lastClr="000000"/>
                  </a:solidFill>
                  <a:effectLst/>
                  <a:uLnTx/>
                  <a:uFillTx/>
                  <a:latin typeface="Calibri" panose="020F0502020204030204"/>
                  <a:ea typeface="+mn-ea"/>
                  <a:cs typeface="+mn-cs"/>
                </a:rPr>
                <a:t>KI yang dihasilkan Peneliti Perguruan Tinggi dan Lemlitbang perlu dikelola dengan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ysClr val="windowText" lastClr="000000"/>
                  </a:solidFill>
                  <a:effectLst/>
                  <a:uLnTx/>
                  <a:uFillTx/>
                  <a:latin typeface="Calibri" panose="020F0502020204030204"/>
                  <a:ea typeface="+mn-ea"/>
                  <a:cs typeface="+mn-cs"/>
                </a:rPr>
                <a:t>BAIK (Optimal)</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6C74883-1CF0-41D3-8C3B-9C95F68F8278}"/>
                </a:ext>
              </a:extLst>
            </p:cNvPr>
            <p:cNvSpPr txBox="1">
              <a:spLocks/>
            </p:cNvSpPr>
            <p:nvPr/>
          </p:nvSpPr>
          <p:spPr>
            <a:xfrm>
              <a:off x="628650" y="4729072"/>
              <a:ext cx="7886700" cy="132695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Perlu</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Unit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Kerja</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dan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SDM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Pengelola</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KI</a:t>
              </a:r>
            </a:p>
          </p:txBody>
        </p:sp>
        <p:sp>
          <p:nvSpPr>
            <p:cNvPr id="4" name="Up Arrow 4">
              <a:extLst>
                <a:ext uri="{FF2B5EF4-FFF2-40B4-BE49-F238E27FC236}">
                  <a16:creationId xmlns:a16="http://schemas.microsoft.com/office/drawing/2014/main" id="{08F63F30-6B56-4565-B006-EC84ED422293}"/>
                </a:ext>
              </a:extLst>
            </p:cNvPr>
            <p:cNvSpPr/>
            <p:nvPr/>
          </p:nvSpPr>
          <p:spPr>
            <a:xfrm>
              <a:off x="3852472" y="3462730"/>
              <a:ext cx="1439056" cy="1109272"/>
            </a:xfrm>
            <a:prstGeom prst="upArrow">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5492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B738C-0EE5-405F-AAF0-D2B169781B31}"/>
              </a:ext>
            </a:extLst>
          </p:cNvPr>
          <p:cNvSpPr>
            <a:spLocks noGrp="1"/>
          </p:cNvSpPr>
          <p:nvPr>
            <p:ph type="title"/>
          </p:nvPr>
        </p:nvSpPr>
        <p:spPr>
          <a:xfrm>
            <a:off x="1341120" y="2195576"/>
            <a:ext cx="9509760" cy="1233424"/>
          </a:xfrm>
        </p:spPr>
        <p:txBody>
          <a:bodyPr>
            <a:normAutofit fontScale="90000"/>
          </a:bodyPr>
          <a:lstStyle/>
          <a:p>
            <a:pPr marL="0" marR="0" lvl="0" indent="0" algn="ctr" defTabSz="914400" rtl="0" eaLnBrk="1" fontAlgn="auto" latinLnBrk="0" hangingPunct="1">
              <a:lnSpc>
                <a:spcPct val="100000"/>
              </a:lnSpc>
              <a:spcBef>
                <a:spcPts val="0"/>
              </a:spcBef>
              <a:spcAft>
                <a:spcPts val="0"/>
              </a:spcAft>
              <a:tabLst/>
              <a:defRPr/>
            </a:pPr>
            <a:r>
              <a:rPr kumimoji="0" lang="en-US" sz="4800" b="1" i="0" u="none" strike="noStrike" kern="1200" cap="none" spc="0" normalizeH="0" baseline="0" noProof="0" dirty="0" err="1">
                <a:ln>
                  <a:noFill/>
                </a:ln>
                <a:solidFill>
                  <a:srgbClr val="C00000"/>
                </a:solidFill>
                <a:effectLst/>
                <a:uLnTx/>
                <a:uFillTx/>
                <a:latin typeface="Calibri"/>
                <a:ea typeface="+mn-ea"/>
                <a:cs typeface="+mn-cs"/>
              </a:rPr>
              <a:t>Kelembagaan</a:t>
            </a:r>
            <a:r>
              <a:rPr kumimoji="0" lang="en-US" sz="4800" b="1" i="0" u="none" strike="noStrike" kern="1200" cap="none" spc="0" normalizeH="0" baseline="0" noProof="0" dirty="0">
                <a:ln>
                  <a:noFill/>
                </a:ln>
                <a:solidFill>
                  <a:srgbClr val="C00000"/>
                </a:solidFill>
                <a:effectLst/>
                <a:uLnTx/>
                <a:uFillTx/>
                <a:latin typeface="Calibri"/>
                <a:ea typeface="+mn-ea"/>
                <a:cs typeface="+mn-cs"/>
              </a:rPr>
              <a:t> Sentra KI (</a:t>
            </a:r>
            <a:r>
              <a:rPr kumimoji="0" lang="en-US" sz="4800" b="1" i="1" u="none" strike="noStrike" kern="1200" cap="none" spc="0" normalizeH="0" baseline="0" noProof="0" dirty="0">
                <a:ln>
                  <a:noFill/>
                </a:ln>
                <a:solidFill>
                  <a:srgbClr val="C00000"/>
                </a:solidFill>
                <a:effectLst/>
                <a:uLnTx/>
                <a:uFillTx/>
                <a:latin typeface="Calibri"/>
                <a:ea typeface="+mn-ea"/>
                <a:cs typeface="+mn-cs"/>
              </a:rPr>
              <a:t>Technology Transfer Office</a:t>
            </a:r>
            <a:r>
              <a:rPr kumimoji="0" lang="en-US" sz="4800" b="1" i="0" u="none" strike="noStrike" kern="1200" cap="none" spc="0" normalizeH="0" baseline="0" noProof="0" dirty="0">
                <a:ln>
                  <a:noFill/>
                </a:ln>
                <a:solidFill>
                  <a:srgbClr val="C00000"/>
                </a:solidFill>
                <a:effectLst/>
                <a:uLnTx/>
                <a:uFillTx/>
                <a:latin typeface="Calibri"/>
                <a:ea typeface="+mn-ea"/>
                <a:cs typeface="+mn-cs"/>
              </a:rPr>
              <a:t> / Kantor </a:t>
            </a:r>
            <a:r>
              <a:rPr kumimoji="0" lang="en-US" sz="4800" b="1" i="0" u="none" strike="noStrike" kern="1200" cap="none" spc="0" normalizeH="0" baseline="0" noProof="0" dirty="0" err="1">
                <a:ln>
                  <a:noFill/>
                </a:ln>
                <a:solidFill>
                  <a:srgbClr val="C00000"/>
                </a:solidFill>
                <a:effectLst/>
                <a:uLnTx/>
                <a:uFillTx/>
                <a:latin typeface="Calibri"/>
                <a:ea typeface="+mn-ea"/>
                <a:cs typeface="+mn-cs"/>
              </a:rPr>
              <a:t>Alih</a:t>
            </a:r>
            <a:r>
              <a:rPr kumimoji="0" lang="en-US" sz="4800" b="1" i="0" u="none" strike="noStrike" kern="1200" cap="none" spc="0" normalizeH="0" baseline="0" noProof="0" dirty="0">
                <a:ln>
                  <a:noFill/>
                </a:ln>
                <a:solidFill>
                  <a:srgbClr val="C00000"/>
                </a:solidFill>
                <a:effectLst/>
                <a:uLnTx/>
                <a:uFillTx/>
                <a:latin typeface="Calibri"/>
                <a:ea typeface="+mn-ea"/>
                <a:cs typeface="+mn-cs"/>
              </a:rPr>
              <a:t> </a:t>
            </a:r>
            <a:r>
              <a:rPr kumimoji="0" lang="en-US" sz="4800" b="1" i="0" u="none" strike="noStrike" kern="1200" cap="none" spc="0" normalizeH="0" baseline="0" noProof="0" dirty="0" err="1">
                <a:ln>
                  <a:noFill/>
                </a:ln>
                <a:solidFill>
                  <a:srgbClr val="C00000"/>
                </a:solidFill>
                <a:effectLst/>
                <a:uLnTx/>
                <a:uFillTx/>
                <a:latin typeface="Calibri"/>
                <a:ea typeface="+mn-ea"/>
                <a:cs typeface="+mn-cs"/>
              </a:rPr>
              <a:t>Teknologi</a:t>
            </a:r>
            <a:r>
              <a:rPr kumimoji="0" lang="en-US" sz="4800" b="1" i="0" u="none" strike="noStrike" kern="1200" cap="none" spc="0" normalizeH="0" baseline="0" noProof="0" dirty="0">
                <a:ln>
                  <a:noFill/>
                </a:ln>
                <a:solidFill>
                  <a:srgbClr val="C00000"/>
                </a:solidFill>
                <a:effectLst/>
                <a:uLnTx/>
                <a:uFillTx/>
                <a:latin typeface="Calibri"/>
                <a:ea typeface="+mn-ea"/>
                <a:cs typeface="+mn-cs"/>
              </a:rPr>
              <a:t>) </a:t>
            </a:r>
            <a:br>
              <a:rPr kumimoji="0" lang="en-US" sz="4800" b="1" i="0" u="none" strike="noStrike" kern="1200" cap="none" spc="0" normalizeH="0" baseline="0" noProof="0" dirty="0">
                <a:ln>
                  <a:noFill/>
                </a:ln>
                <a:solidFill>
                  <a:srgbClr val="C00000"/>
                </a:solidFill>
                <a:effectLst/>
                <a:uLnTx/>
                <a:uFillTx/>
                <a:latin typeface="Calibri"/>
                <a:ea typeface="+mn-ea"/>
                <a:cs typeface="+mn-cs"/>
              </a:rPr>
            </a:br>
            <a:endParaRPr lang="en-ID" dirty="0"/>
          </a:p>
        </p:txBody>
      </p:sp>
    </p:spTree>
    <p:extLst>
      <p:ext uri="{BB962C8B-B14F-4D97-AF65-F5344CB8AC3E}">
        <p14:creationId xmlns:p14="http://schemas.microsoft.com/office/powerpoint/2010/main" val="383532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6EDB-BD4A-4D2E-B4A7-5BACB5F12632}"/>
              </a:ext>
            </a:extLst>
          </p:cNvPr>
          <p:cNvSpPr>
            <a:spLocks noGrp="1"/>
          </p:cNvSpPr>
          <p:nvPr>
            <p:ph type="title"/>
          </p:nvPr>
        </p:nvSpPr>
        <p:spPr>
          <a:xfrm>
            <a:off x="368968" y="462012"/>
            <a:ext cx="9509760" cy="699757"/>
          </a:xfrm>
        </p:spPr>
        <p:txBody>
          <a:bodyPr/>
          <a:lstStyle/>
          <a:p>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Dasar Hukum </a:t>
            </a:r>
            <a:r>
              <a:rPr kumimoji="0" lang="en-US" sz="3600" b="1" i="0" u="none" strike="noStrike" kern="1200" cap="none" spc="0" normalizeH="0" baseline="0" noProof="0" dirty="0" err="1">
                <a:ln>
                  <a:noFill/>
                </a:ln>
                <a:solidFill>
                  <a:prstClr val="black"/>
                </a:solidFill>
                <a:effectLst/>
                <a:uLnTx/>
                <a:uFillTx/>
                <a:latin typeface="Calibri Light" panose="020F0302020204030204"/>
                <a:ea typeface="+mj-ea"/>
                <a:cs typeface="+mj-cs"/>
              </a:rPr>
              <a:t>Pembentukan</a:t>
            </a:r>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 Sentra KI</a:t>
            </a:r>
            <a:endParaRPr lang="en-ID" dirty="0"/>
          </a:p>
        </p:txBody>
      </p:sp>
      <p:sp>
        <p:nvSpPr>
          <p:cNvPr id="3" name="Content Placeholder 6">
            <a:extLst>
              <a:ext uri="{FF2B5EF4-FFF2-40B4-BE49-F238E27FC236}">
                <a16:creationId xmlns:a16="http://schemas.microsoft.com/office/drawing/2014/main" id="{4734830E-1F8D-487E-8851-3775F3D47369}"/>
              </a:ext>
            </a:extLst>
          </p:cNvPr>
          <p:cNvSpPr txBox="1">
            <a:spLocks/>
          </p:cNvSpPr>
          <p:nvPr/>
        </p:nvSpPr>
        <p:spPr>
          <a:xfrm>
            <a:off x="1992028" y="1388586"/>
            <a:ext cx="7886700" cy="493665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en-US" sz="3800" b="1" i="0" u="none" strike="noStrike" kern="1200" cap="none" spc="0" normalizeH="0" baseline="0" noProof="0">
                <a:ln>
                  <a:noFill/>
                </a:ln>
                <a:solidFill>
                  <a:sysClr val="windowText" lastClr="000000"/>
                </a:solidFill>
                <a:effectLst/>
                <a:uLnTx/>
                <a:uFillTx/>
                <a:latin typeface="Calibri" panose="020F0502020204030204"/>
                <a:ea typeface="+mn-ea"/>
                <a:cs typeface="+mn-cs"/>
              </a:rPr>
              <a:t>UU 18/2002 (Sisnas P3IPTEK) </a:t>
            </a:r>
            <a:r>
              <a:rPr kumimoji="0" lang="en-US" sz="3800" b="1" i="0" u="none" strike="noStrike" kern="1200" cap="none" spc="0" normalizeH="0" baseline="0" noProof="0">
                <a:ln>
                  <a:noFill/>
                </a:ln>
                <a:solidFill>
                  <a:sysClr val="windowText" lastClr="000000"/>
                </a:solidFill>
                <a:effectLst/>
                <a:uLnTx/>
                <a:uFillTx/>
                <a:latin typeface="Calibri" panose="020F0502020204030204"/>
                <a:ea typeface="+mn-ea"/>
                <a:cs typeface="+mn-cs"/>
                <a:sym typeface="Wingdings" panose="05000000000000000000" pitchFamily="2" charset="2"/>
              </a:rPr>
              <a:t> Pasal 13</a:t>
            </a:r>
            <a:endParaRPr kumimoji="0" lang="en-US" sz="38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349250" marR="0" lvl="0" indent="-349250" algn="l" defTabSz="914400" rtl="0" eaLnBrk="1" fontAlgn="base" latinLnBrk="0" hangingPunct="1">
              <a:lnSpc>
                <a:spcPct val="120000"/>
              </a:lnSpc>
              <a:spcBef>
                <a:spcPts val="600"/>
              </a:spcBef>
              <a:spcAft>
                <a:spcPts val="0"/>
              </a:spcAft>
              <a:buClrTx/>
              <a:buSzTx/>
              <a:buFont typeface="+mj-lt"/>
              <a:buAutoNum type="arabicParen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Pemerintah mendorong kerja sama antara semua unsur kelembagaan ilmu pengetahuan dan teknologi dalam pengembangan jaringan informasi ilmu pengetahuan dan teknologi.</a:t>
            </a:r>
          </a:p>
          <a:p>
            <a:pPr marL="349250" marR="0" lvl="0" indent="-349250" algn="l" defTabSz="914400" rtl="0" eaLnBrk="1" fontAlgn="base" latinLnBrk="0" hangingPunct="1">
              <a:lnSpc>
                <a:spcPct val="120000"/>
              </a:lnSpc>
              <a:spcBef>
                <a:spcPts val="600"/>
              </a:spcBef>
              <a:spcAft>
                <a:spcPts val="0"/>
              </a:spcAft>
              <a:buClrTx/>
              <a:buSzTx/>
              <a:buFont typeface="+mj-lt"/>
              <a:buAutoNum type="arabicParen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Perguruan tinggi dan lembaga litbang wajib mengusahakan penyebaran informasi hasil-hasil kegiatan penelitian dan pengembangan serta kekayaan intelektual yang dimiliki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selama tidak mengurangi kepentingan perlindungan kekayaan intelektual</a:t>
            </a: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a:ln>
                  <a:noFill/>
                </a:ln>
                <a:solidFill>
                  <a:sysClr val="windowText" lastClr="000000"/>
                </a:solidFill>
                <a:effectLst/>
                <a:uLnTx/>
                <a:uFillTx/>
                <a:latin typeface="Calibri" panose="020F0502020204030204"/>
                <a:ea typeface="+mn-ea"/>
                <a:cs typeface="+mn-cs"/>
                <a:sym typeface="Wingdings" panose="05000000000000000000" pitchFamily="2" charset="2"/>
              </a:rPr>
              <a:t> Publikasi vs perlindungan KI</a:t>
            </a:r>
            <a:endParaRPr kumimoji="0" lang="en-US" sz="28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349250" marR="0" lvl="0" indent="-349250" algn="l" defTabSz="914400" rtl="0" eaLnBrk="1" fontAlgn="base" latinLnBrk="0" hangingPunct="1">
              <a:lnSpc>
                <a:spcPct val="120000"/>
              </a:lnSpc>
              <a:spcBef>
                <a:spcPts val="600"/>
              </a:spcBef>
              <a:spcAft>
                <a:spcPts val="0"/>
              </a:spcAft>
              <a:buClrTx/>
              <a:buSzTx/>
              <a:buFont typeface="+mj-lt"/>
              <a:buAutoNum type="arabicParen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Dalam meningkatkan pengelolaan kekayaan intelektual, perguruan tinggi dan lembaga litbang </a:t>
            </a:r>
            <a:r>
              <a:rPr kumimoji="0" lang="en-US" sz="3400" b="1" i="0" u="none" strike="noStrike" kern="1200" cap="none" spc="0" normalizeH="0" baseline="0" noProof="0">
                <a:ln>
                  <a:noFill/>
                </a:ln>
                <a:solidFill>
                  <a:srgbClr val="FF0000"/>
                </a:solidFill>
                <a:effectLst/>
                <a:uLnTx/>
                <a:uFillTx/>
                <a:latin typeface="Calibri" panose="020F0502020204030204"/>
                <a:ea typeface="+mn-ea"/>
                <a:cs typeface="+mn-cs"/>
              </a:rPr>
              <a:t>wajib </a:t>
            </a: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mengusahakan pembentukan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sentra HKI </a:t>
            </a: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sesuai dengan kapasitas dan kemampuannya.</a:t>
            </a:r>
          </a:p>
          <a:p>
            <a:pPr marL="349250" marR="0" lvl="0" indent="-349250" algn="l" defTabSz="914400" rtl="0" eaLnBrk="1" fontAlgn="base" latinLnBrk="0" hangingPunct="1">
              <a:lnSpc>
                <a:spcPct val="120000"/>
              </a:lnSpc>
              <a:spcBef>
                <a:spcPts val="600"/>
              </a:spcBef>
              <a:spcAft>
                <a:spcPts val="0"/>
              </a:spcAft>
              <a:buClrTx/>
              <a:buSzTx/>
              <a:buFont typeface="+mj-lt"/>
              <a:buAutoNum type="arabicParenR"/>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Setiap kekayaan intelektual dan hasil kegiatan penelitian, pengembangan, perekayasaan, dan inovasi yang dibiayai pemerintah dan/atau pemerintah daerah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wajib dikelola dan dimanfaatkan dengan baik </a:t>
            </a: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oleh perguruan tinggi, lembaga litbang, dan badan usaha yang melaksanakannya.</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47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4AD4A1-A547-496D-A992-FE4114F6F634}"/>
              </a:ext>
            </a:extLst>
          </p:cNvPr>
          <p:cNvSpPr txBox="1">
            <a:spLocks/>
          </p:cNvSpPr>
          <p:nvPr/>
        </p:nvSpPr>
        <p:spPr>
          <a:xfrm>
            <a:off x="2152650" y="988227"/>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n-ea"/>
                <a:cs typeface="+mn-cs"/>
              </a:rPr>
              <a:t>UU 18/2002 (Sisnas P3IPTEK) </a:t>
            </a: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n-ea"/>
                <a:cs typeface="+mn-cs"/>
                <a:sym typeface="Wingdings" panose="05000000000000000000" pitchFamily="2" charset="2"/>
              </a:rPr>
              <a:t> Pasal 16</a:t>
            </a: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Perguruan tinggi dan lembaga litbang </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wajib mengusahakan alih teknologi kekayaan intelektual serta hasil kegiatan penelitian dan pengembangan</a:t>
            </a: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yang dibiayai sepenuhnya atau sebagian oleh pemerintah dan/atau pemerintah daerah kepada badan usaha, pemerintah, atau masyarakat, sejauh tidak bertentangan dengan ketertiban umum dan peraturan perundang-undangan.</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38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upload.wikimedia.org/wikipedia/en/thumb/c/ce/Valenciacf.svg/812px-Valenciacf.svg.png">
            <a:extLst>
              <a:ext uri="{FF2B5EF4-FFF2-40B4-BE49-F238E27FC236}">
                <a16:creationId xmlns:a16="http://schemas.microsoft.com/office/drawing/2014/main" id="{14B232DE-3E6F-4460-98BD-51310BA43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838" y="234950"/>
            <a:ext cx="12938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descr="http://e.fastcompany.net/multisite_files/codesign/poster/2012/12/1671493-poster-1920-infographic-the-evolution-of-the-batman-logo-from-1940-to-today.jpg">
            <a:extLst>
              <a:ext uri="{FF2B5EF4-FFF2-40B4-BE49-F238E27FC236}">
                <a16:creationId xmlns:a16="http://schemas.microsoft.com/office/drawing/2014/main" id="{E1BCDB50-6C0B-4BA4-A36F-6E838C914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377825"/>
            <a:ext cx="264795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99426C1-EDB0-4BA8-9CF3-5F0CF648ECD3}"/>
              </a:ext>
            </a:extLst>
          </p:cNvPr>
          <p:cNvSpPr txBox="1"/>
          <p:nvPr/>
        </p:nvSpPr>
        <p:spPr>
          <a:xfrm>
            <a:off x="2247900" y="893763"/>
            <a:ext cx="522288" cy="3683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w="0"/>
                <a:solidFill>
                  <a:srgbClr val="71B9E4"/>
                </a:solidFill>
                <a:effectLst>
                  <a:outerShdw blurRad="38100" dist="25400" dir="5400000" algn="ctr" rotWithShape="0">
                    <a:srgbClr val="6E747A">
                      <a:alpha val="43000"/>
                    </a:srgbClr>
                  </a:outerShdw>
                </a:effectLst>
                <a:uLnTx/>
                <a:uFillTx/>
                <a:latin typeface="Franklin Gothic Book" panose="020B0502020104020203"/>
                <a:ea typeface="+mn-ea"/>
                <a:cs typeface="+mn-cs"/>
              </a:rPr>
              <a:t>VS</a:t>
            </a:r>
          </a:p>
        </p:txBody>
      </p:sp>
      <p:sp>
        <p:nvSpPr>
          <p:cNvPr id="7" name="TextBox 6">
            <a:extLst>
              <a:ext uri="{FF2B5EF4-FFF2-40B4-BE49-F238E27FC236}">
                <a16:creationId xmlns:a16="http://schemas.microsoft.com/office/drawing/2014/main" id="{C8412684-8852-402B-B862-E2EB6D4BC4EC}"/>
              </a:ext>
            </a:extLst>
          </p:cNvPr>
          <p:cNvSpPr txBox="1"/>
          <p:nvPr/>
        </p:nvSpPr>
        <p:spPr>
          <a:xfrm>
            <a:off x="631825" y="1866900"/>
            <a:ext cx="1616075" cy="64611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w="0"/>
                <a:solidFill>
                  <a:srgbClr val="71B9E4">
                    <a:lumMod val="50000"/>
                  </a:srgbClr>
                </a:solidFill>
                <a:effectLst>
                  <a:outerShdw blurRad="38100" dist="25400" dir="5400000" algn="ctr" rotWithShape="0">
                    <a:srgbClr val="6E747A">
                      <a:alpha val="43000"/>
                    </a:srgbClr>
                  </a:outerShdw>
                </a:effectLst>
                <a:uLnTx/>
                <a:uFillTx/>
                <a:latin typeface="Franklin Gothic Book" panose="020B0502020104020203"/>
                <a:ea typeface="+mn-ea"/>
                <a:cs typeface="+mn-cs"/>
              </a:rPr>
              <a:t>Logo Klub Bola Valencia</a:t>
            </a:r>
          </a:p>
        </p:txBody>
      </p:sp>
      <p:sp>
        <p:nvSpPr>
          <p:cNvPr id="8" name="TextBox 7">
            <a:extLst>
              <a:ext uri="{FF2B5EF4-FFF2-40B4-BE49-F238E27FC236}">
                <a16:creationId xmlns:a16="http://schemas.microsoft.com/office/drawing/2014/main" id="{9828BC3D-4BF6-4B9E-9B47-24AAF915B37E}"/>
              </a:ext>
            </a:extLst>
          </p:cNvPr>
          <p:cNvSpPr txBox="1"/>
          <p:nvPr/>
        </p:nvSpPr>
        <p:spPr>
          <a:xfrm>
            <a:off x="3449638" y="1866900"/>
            <a:ext cx="1616075"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w="0"/>
                <a:solidFill>
                  <a:srgbClr val="71B9E4">
                    <a:lumMod val="50000"/>
                  </a:srgbClr>
                </a:solidFill>
                <a:effectLst>
                  <a:outerShdw blurRad="38100" dist="25400" dir="5400000" algn="ctr" rotWithShape="0">
                    <a:srgbClr val="6E747A">
                      <a:alpha val="43000"/>
                    </a:srgbClr>
                  </a:outerShdw>
                </a:effectLst>
                <a:uLnTx/>
                <a:uFillTx/>
                <a:latin typeface="Franklin Gothic Book" panose="020B0502020104020203"/>
                <a:ea typeface="+mn-ea"/>
                <a:cs typeface="+mn-cs"/>
              </a:rPr>
              <a:t>Logo Superhero Batman</a:t>
            </a:r>
          </a:p>
        </p:txBody>
      </p:sp>
      <p:pic>
        <p:nvPicPr>
          <p:cNvPr id="7175" name="Picture 6" descr="http://www.macxdvd.com/mac-dvd-video-converter-how-to/article-image/zxh-samsung-s3-vs-iphone-5-091806.jpg">
            <a:extLst>
              <a:ext uri="{FF2B5EF4-FFF2-40B4-BE49-F238E27FC236}">
                <a16:creationId xmlns:a16="http://schemas.microsoft.com/office/drawing/2014/main" id="{11523EE1-6F27-43CF-9921-DFE44BB111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388" y="1695450"/>
            <a:ext cx="41338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14EC8C0-8EF5-44E0-AF39-9F0941386B31}"/>
              </a:ext>
            </a:extLst>
          </p:cNvPr>
          <p:cNvSpPr txBox="1"/>
          <p:nvPr/>
        </p:nvSpPr>
        <p:spPr>
          <a:xfrm>
            <a:off x="6986588" y="5240338"/>
            <a:ext cx="3471862"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w="0"/>
                <a:solidFill>
                  <a:srgbClr val="71B9E4">
                    <a:lumMod val="50000"/>
                  </a:srgbClr>
                </a:solidFill>
                <a:effectLst>
                  <a:outerShdw blurRad="38100" dist="25400" dir="5400000" algn="ctr" rotWithShape="0">
                    <a:srgbClr val="6E747A">
                      <a:alpha val="43000"/>
                    </a:srgbClr>
                  </a:outerShdw>
                </a:effectLst>
                <a:uLnTx/>
                <a:uFillTx/>
                <a:latin typeface="Franklin Gothic Book" panose="020B0502020104020203"/>
                <a:ea typeface="+mn-ea"/>
                <a:cs typeface="+mn-cs"/>
              </a:rPr>
              <a:t>Perseteruan dua produsen Mobile Phone Raksasa Apple (Iphone) melawan Samsung (Galaxy)</a:t>
            </a:r>
          </a:p>
        </p:txBody>
      </p:sp>
      <p:sp>
        <p:nvSpPr>
          <p:cNvPr id="11" name="Rectangle 10">
            <a:extLst>
              <a:ext uri="{FF2B5EF4-FFF2-40B4-BE49-F238E27FC236}">
                <a16:creationId xmlns:a16="http://schemas.microsoft.com/office/drawing/2014/main" id="{7D798C3C-2F48-4750-AD6B-ADF8ABC4CCEA}"/>
              </a:ext>
            </a:extLst>
          </p:cNvPr>
          <p:cNvSpPr/>
          <p:nvPr/>
        </p:nvSpPr>
        <p:spPr>
          <a:xfrm rot="532304">
            <a:off x="9136924" y="419202"/>
            <a:ext cx="1952779" cy="92333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w="0"/>
                <a:gradFill>
                  <a:gsLst>
                    <a:gs pos="0">
                      <a:srgbClr val="7BA79D">
                        <a:lumMod val="50000"/>
                      </a:srgbClr>
                    </a:gs>
                    <a:gs pos="50000">
                      <a:srgbClr val="7BA79D"/>
                    </a:gs>
                    <a:gs pos="100000">
                      <a:srgbClr val="7BA79D">
                        <a:lumMod val="60000"/>
                        <a:lumOff val="40000"/>
                      </a:srgbClr>
                    </a:gs>
                  </a:gsLst>
                  <a:lin ang="5400000"/>
                </a:gradFill>
                <a:effectLst>
                  <a:reflection blurRad="6350" stA="53000" endA="300" endPos="35500" dir="5400000" sy="-90000" algn="bl" rotWithShape="0"/>
                </a:effectLst>
                <a:uLnTx/>
                <a:uFillTx/>
                <a:latin typeface="Franklin Gothic Book" panose="020B0502020104020203"/>
                <a:ea typeface="+mn-ea"/>
                <a:cs typeface="+mn-cs"/>
              </a:rPr>
              <a:t>CASE :</a:t>
            </a:r>
            <a:endParaRPr kumimoji="0" lang="en-US" sz="5400" b="0" i="0" u="none" strike="noStrike" kern="1200" cap="none" spc="0" normalizeH="0" baseline="0" noProof="0" dirty="0">
              <a:ln w="0"/>
              <a:gradFill>
                <a:gsLst>
                  <a:gs pos="0">
                    <a:srgbClr val="7BA79D">
                      <a:lumMod val="50000"/>
                    </a:srgbClr>
                  </a:gs>
                  <a:gs pos="50000">
                    <a:srgbClr val="7BA79D"/>
                  </a:gs>
                  <a:gs pos="100000">
                    <a:srgbClr val="7BA79D">
                      <a:lumMod val="60000"/>
                      <a:lumOff val="40000"/>
                    </a:srgbClr>
                  </a:gs>
                </a:gsLst>
                <a:lin ang="5400000"/>
              </a:gradFill>
              <a:effectLst>
                <a:reflection blurRad="6350" stA="53000" endA="300" endPos="35500" dir="5400000" sy="-90000" algn="bl" rotWithShape="0"/>
              </a:effectLst>
              <a:uLnTx/>
              <a:uFillTx/>
              <a:latin typeface="Franklin Gothic Book" panose="020B0502020104020203"/>
              <a:ea typeface="+mn-ea"/>
              <a:cs typeface="+mn-cs"/>
            </a:endParaRPr>
          </a:p>
        </p:txBody>
      </p:sp>
      <p:sp>
        <p:nvSpPr>
          <p:cNvPr id="12" name="TextBox 11">
            <a:extLst>
              <a:ext uri="{FF2B5EF4-FFF2-40B4-BE49-F238E27FC236}">
                <a16:creationId xmlns:a16="http://schemas.microsoft.com/office/drawing/2014/main" id="{88D567ED-B3B5-46EC-9ADD-0DF84EC4EEA4}"/>
              </a:ext>
            </a:extLst>
          </p:cNvPr>
          <p:cNvSpPr txBox="1"/>
          <p:nvPr/>
        </p:nvSpPr>
        <p:spPr>
          <a:xfrm>
            <a:off x="-157286" y="5979322"/>
            <a:ext cx="5854700" cy="5847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200" b="1" i="0" u="none" strike="noStrike" kern="1200" cap="none" spc="0" normalizeH="0" baseline="0" noProof="0" dirty="0">
                <a:ln w="6600">
                  <a:solidFill>
                    <a:srgbClr val="E25D3C"/>
                  </a:solidFill>
                  <a:prstDash val="solid"/>
                </a:ln>
                <a:solidFill>
                  <a:srgbClr val="FFFFFF"/>
                </a:solidFill>
                <a:effectLst>
                  <a:glow rad="101600">
                    <a:srgbClr val="7BA79D">
                      <a:satMod val="175000"/>
                      <a:alpha val="40000"/>
                    </a:srgbClr>
                  </a:glow>
                  <a:outerShdw dist="38100" dir="2700000" algn="tl" rotWithShape="0">
                    <a:srgbClr val="E25D3C"/>
                  </a:outerShdw>
                </a:effectLst>
                <a:uLnTx/>
                <a:uFillTx/>
                <a:latin typeface="Franklin Gothic Book" panose="020B0502020104020203"/>
                <a:ea typeface="+mn-ea"/>
                <a:cs typeface="+mn-cs"/>
              </a:rPr>
              <a:t>And Many More....</a:t>
            </a:r>
          </a:p>
        </p:txBody>
      </p:sp>
      <p:sp>
        <p:nvSpPr>
          <p:cNvPr id="7179" name="TextBox 1">
            <a:extLst>
              <a:ext uri="{FF2B5EF4-FFF2-40B4-BE49-F238E27FC236}">
                <a16:creationId xmlns:a16="http://schemas.microsoft.com/office/drawing/2014/main" id="{307F699A-896A-4DC0-B1D8-9FAB5C383DAC}"/>
              </a:ext>
            </a:extLst>
          </p:cNvPr>
          <p:cNvSpPr txBox="1">
            <a:spLocks noChangeArrowheads="1"/>
          </p:cNvSpPr>
          <p:nvPr/>
        </p:nvSpPr>
        <p:spPr bwMode="auto">
          <a:xfrm>
            <a:off x="858838" y="4591050"/>
            <a:ext cx="45450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Juga kejadian beberapa </a:t>
            </a:r>
            <a:r>
              <a:rPr kumimoji="0" lang="id-ID"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pembajakan</a:t>
            </a: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terhadap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beberapa karya cipta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musisi maupun produser / sineas film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Tanah air maupun manca negara</a:t>
            </a:r>
          </a:p>
        </p:txBody>
      </p:sp>
      <p:pic>
        <p:nvPicPr>
          <p:cNvPr id="7180" name="Picture 2" descr="http://beritakalimantan.co/wp-content/uploads/2014/06/bajakan.gif">
            <a:extLst>
              <a:ext uri="{FF2B5EF4-FFF2-40B4-BE49-F238E27FC236}">
                <a16:creationId xmlns:a16="http://schemas.microsoft.com/office/drawing/2014/main" id="{55C90D8B-5A0F-4BD3-B154-F8075C0B9B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2819400"/>
            <a:ext cx="26368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4" descr="http://akumassa.org/wp-content/uploads/2010/02/pedagang-vcd-dan-dvd-bajakan-yang-meminta-untuk-aku-foto1.jpg">
            <a:extLst>
              <a:ext uri="{FF2B5EF4-FFF2-40B4-BE49-F238E27FC236}">
                <a16:creationId xmlns:a16="http://schemas.microsoft.com/office/drawing/2014/main" id="{21724E6C-C795-4FF7-876C-A0E000F04B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3113" y="2822575"/>
            <a:ext cx="2268537"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2259C-3F90-4918-8361-EDC435835146}"/>
              </a:ext>
            </a:extLst>
          </p:cNvPr>
          <p:cNvSpPr>
            <a:spLocks noGrp="1"/>
          </p:cNvSpPr>
          <p:nvPr>
            <p:ph type="title"/>
          </p:nvPr>
        </p:nvSpPr>
        <p:spPr>
          <a:xfrm>
            <a:off x="349718" y="452387"/>
            <a:ext cx="9509760" cy="632380"/>
          </a:xfrm>
        </p:spPr>
        <p:txBody>
          <a:bodyPr/>
          <a:lstStyle/>
          <a:p>
            <a:r>
              <a:rPr kumimoji="0" lang="en-US" sz="3200" b="1" i="0" u="none" strike="noStrike" kern="1200" cap="none" spc="0" normalizeH="0" baseline="0" noProof="0" dirty="0" err="1">
                <a:ln>
                  <a:noFill/>
                </a:ln>
                <a:solidFill>
                  <a:prstClr val="black"/>
                </a:solidFill>
                <a:effectLst/>
                <a:uLnTx/>
                <a:uFillTx/>
                <a:latin typeface="Calibri Light" panose="020F0302020204030204"/>
                <a:ea typeface="+mj-ea"/>
                <a:cs typeface="+mj-cs"/>
              </a:rPr>
              <a:t>Kondisi</a:t>
            </a:r>
            <a: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prstClr val="black"/>
                </a:solidFill>
                <a:effectLst/>
                <a:uLnTx/>
                <a:uFillTx/>
                <a:latin typeface="Calibri Light" panose="020F0302020204030204"/>
                <a:ea typeface="+mj-ea"/>
                <a:cs typeface="+mj-cs"/>
              </a:rPr>
              <a:t>eksisting</a:t>
            </a:r>
            <a: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prstClr val="black"/>
                </a:solidFill>
                <a:effectLst/>
                <a:uLnTx/>
                <a:uFillTx/>
                <a:latin typeface="Calibri Light" panose="020F0302020204030204"/>
                <a:ea typeface="+mj-ea"/>
                <a:cs typeface="+mj-cs"/>
              </a:rPr>
              <a:t>Kapasitas</a:t>
            </a:r>
            <a: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t> Sentra KI di Indonesia</a:t>
            </a:r>
            <a:endParaRPr lang="en-ID" dirty="0"/>
          </a:p>
        </p:txBody>
      </p:sp>
      <p:sp>
        <p:nvSpPr>
          <p:cNvPr id="3" name="Content Placeholder 2">
            <a:extLst>
              <a:ext uri="{FF2B5EF4-FFF2-40B4-BE49-F238E27FC236}">
                <a16:creationId xmlns:a16="http://schemas.microsoft.com/office/drawing/2014/main" id="{07B282AA-00B2-43DF-B7CC-22F028CEA823}"/>
              </a:ext>
            </a:extLst>
          </p:cNvPr>
          <p:cNvSpPr txBox="1">
            <a:spLocks/>
          </p:cNvSpPr>
          <p:nvPr/>
        </p:nvSpPr>
        <p:spPr>
          <a:xfrm>
            <a:off x="1456423" y="1084767"/>
            <a:ext cx="7886700" cy="43513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10000"/>
              </a:lnSpc>
              <a:spcBef>
                <a:spcPts val="600"/>
              </a:spcBef>
              <a:spcAft>
                <a:spcPts val="0"/>
              </a:spcAft>
              <a:buClrTx/>
              <a:buSzTx/>
              <a:buFont typeface="+mj-lt"/>
              <a:buAutoNum type="arabicPeriod"/>
              <a:tabLst/>
              <a:defRPr/>
            </a:pP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n-ea"/>
                <a:cs typeface="+mn-cs"/>
              </a:rPr>
              <a:t>Pemula</a:t>
            </a: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Sentra KI yang baru </a:t>
            </a: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sym typeface="Wingdings" panose="05000000000000000000" pitchFamily="2" charset="2"/>
              </a:rPr>
              <a:t></a:t>
            </a: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masih menjalankan fungsi sebatas sosialisasi dan peningkatan perolehan (pendaftaran) KI;</a:t>
            </a:r>
          </a:p>
          <a:p>
            <a:pPr marL="514350" marR="0" lvl="0" indent="-514350" algn="l" defTabSz="914400" rtl="0" eaLnBrk="1" fontAlgn="auto" latinLnBrk="0" hangingPunct="1">
              <a:lnSpc>
                <a:spcPct val="110000"/>
              </a:lnSpc>
              <a:spcBef>
                <a:spcPts val="600"/>
              </a:spcBef>
              <a:spcAft>
                <a:spcPts val="0"/>
              </a:spcAft>
              <a:buClrTx/>
              <a:buSzTx/>
              <a:buFont typeface="+mj-lt"/>
              <a:buAutoNum type="arabicPeriod"/>
              <a:tabLst/>
              <a:defRPr/>
            </a:pP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n-ea"/>
                <a:cs typeface="+mn-cs"/>
              </a:rPr>
              <a:t>Madya (</a:t>
            </a:r>
            <a:r>
              <a:rPr kumimoji="0" lang="en-US" sz="2800" b="1" i="1" u="none" strike="noStrike" kern="1200" cap="none" spc="0" normalizeH="0" baseline="0" noProof="0">
                <a:ln>
                  <a:noFill/>
                </a:ln>
                <a:solidFill>
                  <a:sysClr val="windowText" lastClr="000000"/>
                </a:solidFill>
                <a:effectLst/>
                <a:uLnTx/>
                <a:uFillTx/>
                <a:latin typeface="Calibri" panose="020F0502020204030204"/>
                <a:ea typeface="+mn-ea"/>
                <a:cs typeface="+mn-cs"/>
              </a:rPr>
              <a:t>Intermediate</a:t>
            </a:r>
            <a:r>
              <a:rPr kumimoji="0" lang="en-US" sz="2800" b="1" i="0" u="none" strike="noStrike" kern="1200" cap="none" spc="0" normalizeH="0" baseline="0" noProof="0">
                <a:ln>
                  <a:noFill/>
                </a:ln>
                <a:solidFill>
                  <a:sysClr val="windowText" lastClr="000000"/>
                </a:solidFill>
                <a:effectLst/>
                <a:uLnTx/>
                <a:uFillTx/>
                <a:latin typeface="Calibri" panose="020F0502020204030204"/>
                <a:ea typeface="+mn-ea"/>
                <a:cs typeface="+mn-cs"/>
              </a:rPr>
              <a:t>)</a:t>
            </a: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Sentra KI yang sistem sosialisasi dan pendaftaran KI-nya telah berjalan dengan baik, secara struktur organisasi telah mapan, dan mulai menjalankan fungsi dan aktivitas promosi inovasi berbasis KI; </a:t>
            </a:r>
          </a:p>
          <a:p>
            <a:pPr marL="514350" marR="0" lvl="0" indent="-514350" algn="l" defTabSz="914400" rtl="0" eaLnBrk="1" fontAlgn="auto" latinLnBrk="0" hangingPunct="1">
              <a:lnSpc>
                <a:spcPct val="110000"/>
              </a:lnSpc>
              <a:spcBef>
                <a:spcPts val="600"/>
              </a:spcBef>
              <a:spcAft>
                <a:spcPts val="0"/>
              </a:spcAft>
              <a:buClrTx/>
              <a:buSzTx/>
              <a:buFont typeface="+mj-lt"/>
              <a:buAutoNum type="arabicPeriod"/>
              <a:tabLst/>
              <a:defRPr/>
            </a:pPr>
            <a:r>
              <a:rPr kumimoji="0" lang="en-US" sz="2800" b="1" i="1" u="none" strike="noStrike" kern="1200" cap="none" spc="0" normalizeH="0" baseline="0" noProof="0">
                <a:ln>
                  <a:noFill/>
                </a:ln>
                <a:solidFill>
                  <a:sysClr val="windowText" lastClr="000000"/>
                </a:solidFill>
                <a:effectLst/>
                <a:uLnTx/>
                <a:uFillTx/>
                <a:latin typeface="Calibri" panose="020F0502020204030204"/>
                <a:ea typeface="+mn-ea"/>
                <a:cs typeface="+mn-cs"/>
              </a:rPr>
              <a:t>Advanced</a:t>
            </a: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Sentra KI yang telah menjalankan fungsi sebagai </a:t>
            </a:r>
            <a:r>
              <a:rPr kumimoji="0" lang="en-US" sz="2800" b="0" i="1" u="none" strike="noStrike" kern="1200" cap="none" spc="0" normalizeH="0" baseline="0" noProof="0">
                <a:ln>
                  <a:noFill/>
                </a:ln>
                <a:solidFill>
                  <a:sysClr val="windowText" lastClr="000000"/>
                </a:solidFill>
                <a:effectLst/>
                <a:uLnTx/>
                <a:uFillTx/>
                <a:latin typeface="Calibri" panose="020F0502020204030204"/>
                <a:ea typeface="+mn-ea"/>
                <a:cs typeface="+mn-cs"/>
              </a:rPr>
              <a:t>Technology Transfer Office</a:t>
            </a:r>
            <a:r>
              <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rPr>
              <a:t> (TTO), Sentra KI telah melakukan upaya-upaya promosi teknologi/inovasi, alih teknologi dan komersialisasi KI.</a:t>
            </a: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5131AF0-F548-4795-9696-FE21F994BE80}"/>
              </a:ext>
            </a:extLst>
          </p:cNvPr>
          <p:cNvSpPr txBox="1"/>
          <p:nvPr/>
        </p:nvSpPr>
        <p:spPr>
          <a:xfrm>
            <a:off x="1002531" y="5606820"/>
            <a:ext cx="8794483" cy="461665"/>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Calibri" panose="020F0502020204030204"/>
                <a:ea typeface="+mn-ea"/>
                <a:cs typeface="+mn-cs"/>
              </a:rPr>
              <a:t>Klasterisasi</a:t>
            </a: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 RISTEKDIKTI  </a:t>
            </a:r>
            <a:r>
              <a:rPr kumimoji="0" lang="en-US" sz="2400" b="1" i="0" u="none" strike="noStrike" kern="0" cap="none" spc="0" normalizeH="0" baseline="0" noProof="0" dirty="0" err="1">
                <a:ln>
                  <a:noFill/>
                </a:ln>
                <a:solidFill>
                  <a:prstClr val="white"/>
                </a:solidFill>
                <a:effectLst/>
                <a:uLnTx/>
                <a:uFillTx/>
                <a:latin typeface="Calibri" panose="020F0502020204030204"/>
                <a:ea typeface="+mn-ea"/>
                <a:cs typeface="+mn-cs"/>
              </a:rPr>
              <a:t>saat</a:t>
            </a: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prstClr val="white"/>
                </a:solidFill>
                <a:effectLst/>
                <a:uLnTx/>
                <a:uFillTx/>
                <a:latin typeface="Calibri" panose="020F0502020204030204"/>
                <a:ea typeface="+mn-ea"/>
                <a:cs typeface="+mn-cs"/>
              </a:rPr>
              <a:t>ini</a:t>
            </a: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 Sentra KI </a:t>
            </a:r>
            <a:r>
              <a:rPr kumimoji="0" lang="en-US" sz="2400" b="1" i="0" u="none" strike="noStrike" kern="0" cap="none" spc="0" normalizeH="0" baseline="0" noProof="0" dirty="0" err="1">
                <a:ln>
                  <a:noFill/>
                </a:ln>
                <a:solidFill>
                  <a:prstClr val="white"/>
                </a:solidFill>
                <a:effectLst/>
                <a:uLnTx/>
                <a:uFillTx/>
                <a:latin typeface="Calibri" panose="020F0502020204030204"/>
                <a:ea typeface="+mn-ea"/>
                <a:cs typeface="+mn-cs"/>
              </a:rPr>
              <a:t>Dibina</a:t>
            </a: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 dan Pembina</a:t>
            </a:r>
          </a:p>
        </p:txBody>
      </p:sp>
    </p:spTree>
    <p:extLst>
      <p:ext uri="{BB962C8B-B14F-4D97-AF65-F5344CB8AC3E}">
        <p14:creationId xmlns:p14="http://schemas.microsoft.com/office/powerpoint/2010/main" val="342755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31BF3-7436-4304-93EF-DC7B5CD7B317}"/>
              </a:ext>
            </a:extLst>
          </p:cNvPr>
          <p:cNvSpPr>
            <a:spLocks noGrp="1"/>
          </p:cNvSpPr>
          <p:nvPr>
            <p:ph type="title"/>
          </p:nvPr>
        </p:nvSpPr>
        <p:spPr>
          <a:xfrm>
            <a:off x="1341120" y="2055529"/>
            <a:ext cx="9509760" cy="1233424"/>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en-US" sz="4800" b="1" i="0" u="none" strike="noStrike" kern="1200" cap="none" spc="0" normalizeH="0" baseline="0" noProof="0" dirty="0" err="1">
                <a:ln>
                  <a:noFill/>
                </a:ln>
                <a:solidFill>
                  <a:srgbClr val="C00000"/>
                </a:solidFill>
                <a:effectLst/>
                <a:uLnTx/>
                <a:uFillTx/>
                <a:latin typeface="Calibri"/>
                <a:ea typeface="+mn-ea"/>
                <a:cs typeface="+mn-cs"/>
              </a:rPr>
              <a:t>Upaya-upaya</a:t>
            </a:r>
            <a:r>
              <a:rPr kumimoji="0" lang="en-US" sz="4800" b="1" i="0" u="none" strike="noStrike" kern="1200" cap="none" spc="0" normalizeH="0" baseline="0" noProof="0" dirty="0">
                <a:ln>
                  <a:noFill/>
                </a:ln>
                <a:solidFill>
                  <a:srgbClr val="C00000"/>
                </a:solidFill>
                <a:effectLst/>
                <a:uLnTx/>
                <a:uFillTx/>
                <a:latin typeface="Calibri"/>
                <a:ea typeface="+mn-ea"/>
                <a:cs typeface="+mn-cs"/>
              </a:rPr>
              <a:t> </a:t>
            </a:r>
            <a:r>
              <a:rPr kumimoji="0" lang="en-US" sz="4800" b="1" i="0" u="none" strike="noStrike" kern="1200" cap="none" spc="0" normalizeH="0" baseline="0" noProof="0" dirty="0" err="1">
                <a:ln>
                  <a:noFill/>
                </a:ln>
                <a:solidFill>
                  <a:srgbClr val="C00000"/>
                </a:solidFill>
                <a:effectLst/>
                <a:uLnTx/>
                <a:uFillTx/>
                <a:latin typeface="Calibri"/>
                <a:ea typeface="+mn-ea"/>
                <a:cs typeface="+mn-cs"/>
              </a:rPr>
              <a:t>untuk</a:t>
            </a:r>
            <a:r>
              <a:rPr kumimoji="0" lang="en-US" sz="4800" b="1" i="0" u="none" strike="noStrike" kern="1200" cap="none" spc="0" normalizeH="0" baseline="0" noProof="0" dirty="0">
                <a:ln>
                  <a:noFill/>
                </a:ln>
                <a:solidFill>
                  <a:srgbClr val="C00000"/>
                </a:solidFill>
                <a:effectLst/>
                <a:uLnTx/>
                <a:uFillTx/>
                <a:latin typeface="Calibri"/>
                <a:ea typeface="+mn-ea"/>
                <a:cs typeface="+mn-cs"/>
              </a:rPr>
              <a:t> </a:t>
            </a:r>
            <a:r>
              <a:rPr kumimoji="0" lang="en-US" sz="4800" b="1" i="0" u="none" strike="noStrike" kern="1200" cap="none" spc="0" normalizeH="0" baseline="0" noProof="0" dirty="0" err="1">
                <a:ln>
                  <a:noFill/>
                </a:ln>
                <a:solidFill>
                  <a:srgbClr val="C00000"/>
                </a:solidFill>
                <a:effectLst/>
                <a:uLnTx/>
                <a:uFillTx/>
                <a:latin typeface="Calibri"/>
                <a:ea typeface="+mn-ea"/>
                <a:cs typeface="+mn-cs"/>
              </a:rPr>
              <a:t>Penguatan</a:t>
            </a:r>
            <a:r>
              <a:rPr kumimoji="0" lang="en-US" sz="4800" b="1" i="0" u="none" strike="noStrike" kern="1200" cap="none" spc="0" normalizeH="0" baseline="0" noProof="0" dirty="0">
                <a:ln>
                  <a:noFill/>
                </a:ln>
                <a:solidFill>
                  <a:srgbClr val="C00000"/>
                </a:solidFill>
                <a:effectLst/>
                <a:uLnTx/>
                <a:uFillTx/>
                <a:latin typeface="Calibri"/>
                <a:ea typeface="+mn-ea"/>
                <a:cs typeface="+mn-cs"/>
              </a:rPr>
              <a:t> Sentra KI </a:t>
            </a:r>
            <a:br>
              <a:rPr kumimoji="0" lang="en-US" sz="4800" b="1" i="0" u="none" strike="noStrike" kern="1200" cap="none" spc="0" normalizeH="0" baseline="0" noProof="0" dirty="0">
                <a:ln>
                  <a:noFill/>
                </a:ln>
                <a:solidFill>
                  <a:srgbClr val="C00000"/>
                </a:solidFill>
                <a:effectLst/>
                <a:uLnTx/>
                <a:uFillTx/>
                <a:latin typeface="Calibri"/>
                <a:ea typeface="+mn-ea"/>
                <a:cs typeface="+mn-cs"/>
              </a:rPr>
            </a:br>
            <a:endParaRPr lang="en-ID" dirty="0"/>
          </a:p>
        </p:txBody>
      </p:sp>
    </p:spTree>
    <p:extLst>
      <p:ext uri="{BB962C8B-B14F-4D97-AF65-F5344CB8AC3E}">
        <p14:creationId xmlns:p14="http://schemas.microsoft.com/office/powerpoint/2010/main" val="333239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F76EE-4951-48A6-BFB4-135ADAC4DAD9}"/>
              </a:ext>
            </a:extLst>
          </p:cNvPr>
          <p:cNvSpPr>
            <a:spLocks noGrp="1"/>
          </p:cNvSpPr>
          <p:nvPr>
            <p:ph type="title"/>
          </p:nvPr>
        </p:nvSpPr>
        <p:spPr>
          <a:xfrm>
            <a:off x="327259" y="327258"/>
            <a:ext cx="10260530" cy="776759"/>
          </a:xfrm>
        </p:spPr>
        <p:txBody>
          <a:bodyPr/>
          <a:lstStyle/>
          <a:p>
            <a:r>
              <a:rPr kumimoji="0" lang="en-US" sz="3600" b="1" i="0" u="none" strike="noStrike" kern="1200" cap="none" spc="0" normalizeH="0" baseline="0" noProof="0" dirty="0" err="1">
                <a:ln>
                  <a:noFill/>
                </a:ln>
                <a:solidFill>
                  <a:srgbClr val="C00000"/>
                </a:solidFill>
                <a:effectLst/>
                <a:uLnTx/>
                <a:uFillTx/>
                <a:latin typeface="Calibri Light" panose="020F0302020204030204"/>
                <a:ea typeface="+mj-ea"/>
                <a:cs typeface="+mj-cs"/>
              </a:rPr>
              <a:t>Bagaimana</a:t>
            </a:r>
            <a:r>
              <a:rPr kumimoji="0" lang="en-US" sz="3600" b="1" i="0" u="none" strike="noStrike" kern="1200" cap="none" spc="0" normalizeH="0" baseline="0" noProof="0" dirty="0">
                <a:ln>
                  <a:noFill/>
                </a:ln>
                <a:solidFill>
                  <a:srgbClr val="C00000"/>
                </a:solidFill>
                <a:effectLst/>
                <a:uLnTx/>
                <a:uFillTx/>
                <a:latin typeface="Calibri Light" panose="020F0302020204030204"/>
                <a:ea typeface="+mj-ea"/>
                <a:cs typeface="+mj-cs"/>
              </a:rPr>
              <a:t> Peran/</a:t>
            </a:r>
            <a:r>
              <a:rPr kumimoji="0" lang="en-US" sz="3600" b="1" i="0" u="none" strike="noStrike" kern="1200" cap="none" spc="0" normalizeH="0" baseline="0" noProof="0" dirty="0" err="1">
                <a:ln>
                  <a:noFill/>
                </a:ln>
                <a:solidFill>
                  <a:srgbClr val="C00000"/>
                </a:solidFill>
                <a:effectLst/>
                <a:uLnTx/>
                <a:uFillTx/>
                <a:latin typeface="Calibri Light" panose="020F0302020204030204"/>
                <a:ea typeface="+mj-ea"/>
                <a:cs typeface="+mj-cs"/>
              </a:rPr>
              <a:t>Fungsi</a:t>
            </a:r>
            <a:r>
              <a:rPr kumimoji="0" lang="en-US" sz="3600" b="1" i="0" u="none" strike="noStrike" kern="1200" cap="none" spc="0" normalizeH="0" baseline="0" noProof="0" dirty="0">
                <a:ln>
                  <a:noFill/>
                </a:ln>
                <a:solidFill>
                  <a:srgbClr val="C00000"/>
                </a:solidFill>
                <a:effectLst/>
                <a:uLnTx/>
                <a:uFillTx/>
                <a:latin typeface="Calibri Light" panose="020F0302020204030204"/>
                <a:ea typeface="+mj-ea"/>
                <a:cs typeface="+mj-cs"/>
              </a:rPr>
              <a:t>  Sentra KI Anda?</a:t>
            </a:r>
            <a:endParaRPr lang="en-ID" dirty="0"/>
          </a:p>
        </p:txBody>
      </p:sp>
      <p:grpSp>
        <p:nvGrpSpPr>
          <p:cNvPr id="6" name="Group 5">
            <a:extLst>
              <a:ext uri="{FF2B5EF4-FFF2-40B4-BE49-F238E27FC236}">
                <a16:creationId xmlns:a16="http://schemas.microsoft.com/office/drawing/2014/main" id="{5BE2D344-66CB-4817-8389-ABEA4AA9B771}"/>
              </a:ext>
            </a:extLst>
          </p:cNvPr>
          <p:cNvGrpSpPr/>
          <p:nvPr/>
        </p:nvGrpSpPr>
        <p:grpSpPr>
          <a:xfrm>
            <a:off x="1444767" y="1362618"/>
            <a:ext cx="7646504" cy="4373983"/>
            <a:chOff x="742122" y="1612875"/>
            <a:chExt cx="7646504" cy="4373983"/>
          </a:xfrm>
        </p:grpSpPr>
        <p:sp>
          <p:nvSpPr>
            <p:cNvPr id="3" name="TextBox 2">
              <a:extLst>
                <a:ext uri="{FF2B5EF4-FFF2-40B4-BE49-F238E27FC236}">
                  <a16:creationId xmlns:a16="http://schemas.microsoft.com/office/drawing/2014/main" id="{19F7CCF8-2634-4E6F-BF58-06F492656E3B}"/>
                </a:ext>
              </a:extLst>
            </p:cNvPr>
            <p:cNvSpPr txBox="1"/>
            <p:nvPr/>
          </p:nvSpPr>
          <p:spPr>
            <a:xfrm>
              <a:off x="1152939" y="1612875"/>
              <a:ext cx="694745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Hanya</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Pendaftaran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KI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Jika</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Ya</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perlu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unit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kerja</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lain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untuk</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proses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komersialisasi</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alih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teknologi</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Down Arrow 7">
              <a:extLst>
                <a:ext uri="{FF2B5EF4-FFF2-40B4-BE49-F238E27FC236}">
                  <a16:creationId xmlns:a16="http://schemas.microsoft.com/office/drawing/2014/main" id="{7A4EC89B-611D-491E-B229-FEC5580745F7}"/>
                </a:ext>
              </a:extLst>
            </p:cNvPr>
            <p:cNvSpPr/>
            <p:nvPr/>
          </p:nvSpPr>
          <p:spPr>
            <a:xfrm>
              <a:off x="2266122" y="3130199"/>
              <a:ext cx="1404730" cy="1022628"/>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EFADFD5-2FFC-4A3C-8F1E-A10A2FB9BD01}"/>
                </a:ext>
              </a:extLst>
            </p:cNvPr>
            <p:cNvSpPr txBox="1"/>
            <p:nvPr/>
          </p:nvSpPr>
          <p:spPr>
            <a:xfrm>
              <a:off x="742122" y="4170976"/>
              <a:ext cx="764650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Peningkatan</a:t>
              </a: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Peran</a:t>
              </a: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 Sentra KI </a:t>
              </a:r>
              <a:r>
                <a:rPr kumimoji="0" lang="en-US" sz="3600" b="1" i="0" u="none" strike="noStrike" kern="1200" cap="none" spc="0" normalizeH="0" baseline="0" noProof="0" dirty="0" err="1">
                  <a:ln>
                    <a:noFill/>
                  </a:ln>
                  <a:solidFill>
                    <a:srgbClr val="C00000"/>
                  </a:solidFill>
                  <a:effectLst/>
                  <a:uLnTx/>
                  <a:uFillTx/>
                  <a:latin typeface="Calibri" panose="020F0502020204030204"/>
                  <a:ea typeface="+mn-ea"/>
                  <a:cs typeface="+mn-cs"/>
                </a:rPr>
                <a:t>menjadi</a:t>
              </a: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 TTO/TLO, Intermediator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Pendaftaran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KI,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mengkaji</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potensi</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ekonomi</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promosi</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pemasaran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teknologi</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pengembangan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teknologi</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komersialisasi</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teknologi</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6268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B7229-7994-403D-A6B1-877EA95069DF}"/>
              </a:ext>
            </a:extLst>
          </p:cNvPr>
          <p:cNvSpPr>
            <a:spLocks noGrp="1"/>
          </p:cNvSpPr>
          <p:nvPr>
            <p:ph type="title"/>
          </p:nvPr>
        </p:nvSpPr>
        <p:spPr>
          <a:xfrm>
            <a:off x="397844" y="240631"/>
            <a:ext cx="9554678" cy="632380"/>
          </a:xfrm>
        </p:spPr>
        <p:txBody>
          <a:bodyPr/>
          <a:lstStyle/>
          <a:p>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j-ea"/>
                <a:cs typeface="+mj-cs"/>
              </a:rPr>
              <a:t>Bagaimana</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j-ea"/>
                <a:cs typeface="+mj-cs"/>
              </a:rPr>
              <a:t>Kondisi</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j-ea"/>
                <a:cs typeface="+mj-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j-ea"/>
                <a:cs typeface="+mj-cs"/>
              </a:rPr>
              <a:t>Kapasitas</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j-ea"/>
                <a:cs typeface="+mj-cs"/>
              </a:rPr>
              <a:t> Sentra KI Anda?</a:t>
            </a:r>
            <a:endParaRPr lang="en-ID" dirty="0"/>
          </a:p>
        </p:txBody>
      </p:sp>
      <p:grpSp>
        <p:nvGrpSpPr>
          <p:cNvPr id="8" name="Group 7">
            <a:extLst>
              <a:ext uri="{FF2B5EF4-FFF2-40B4-BE49-F238E27FC236}">
                <a16:creationId xmlns:a16="http://schemas.microsoft.com/office/drawing/2014/main" id="{8640092A-AB40-4042-9105-F8F15DB73E67}"/>
              </a:ext>
            </a:extLst>
          </p:cNvPr>
          <p:cNvGrpSpPr/>
          <p:nvPr/>
        </p:nvGrpSpPr>
        <p:grpSpPr>
          <a:xfrm>
            <a:off x="1838224" y="1045982"/>
            <a:ext cx="8274719" cy="4999471"/>
            <a:chOff x="500312" y="1536870"/>
            <a:chExt cx="8274719" cy="4999471"/>
          </a:xfrm>
        </p:grpSpPr>
        <p:sp>
          <p:nvSpPr>
            <p:cNvPr id="3" name="Content Placeholder 2">
              <a:extLst>
                <a:ext uri="{FF2B5EF4-FFF2-40B4-BE49-F238E27FC236}">
                  <a16:creationId xmlns:a16="http://schemas.microsoft.com/office/drawing/2014/main" id="{500337F9-75B4-479B-B11A-CC4CA5191037}"/>
                </a:ext>
              </a:extLst>
            </p:cNvPr>
            <p:cNvSpPr txBox="1">
              <a:spLocks/>
            </p:cNvSpPr>
            <p:nvPr/>
          </p:nvSpPr>
          <p:spPr>
            <a:xfrm>
              <a:off x="500312" y="1536870"/>
              <a:ext cx="4039603" cy="1463505"/>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ysClr val="window" lastClr="FFFFFF"/>
                  </a:solidFill>
                  <a:effectLst/>
                  <a:uLnTx/>
                  <a:uFillTx/>
                  <a:latin typeface="Calibri" panose="020F0502020204030204"/>
                  <a:ea typeface="+mn-ea"/>
                  <a:cs typeface="+mn-cs"/>
                </a:rPr>
                <a:t>Pemula</a:t>
              </a:r>
              <a:r>
                <a:rPr kumimoji="0" lang="en-US" sz="2800" b="0" i="0" u="none" strike="noStrike" kern="1200" cap="none" spc="0" normalizeH="0" baseline="0" noProof="0">
                  <a:ln>
                    <a:noFill/>
                  </a:ln>
                  <a:solidFill>
                    <a:sysClr val="window" lastClr="FFFFFF"/>
                  </a:solidFill>
                  <a:effectLst/>
                  <a:uLnTx/>
                  <a:uFillTx/>
                  <a:latin typeface="Calibri" panose="020F0502020204030204"/>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sysClr val="window" lastClr="FFFFFF"/>
                  </a:solidFill>
                  <a:effectLst/>
                  <a:uLnTx/>
                  <a:uFillTx/>
                  <a:latin typeface="Calibri" panose="020F0502020204030204"/>
                  <a:ea typeface="+mn-ea"/>
                  <a:cs typeface="+mn-cs"/>
                </a:rPr>
                <a:t>Madya (</a:t>
              </a:r>
              <a:r>
                <a:rPr kumimoji="0" lang="en-US" sz="2800" b="1" i="1" u="none" strike="noStrike" kern="1200" cap="none" spc="0" normalizeH="0" baseline="0" noProof="0">
                  <a:ln>
                    <a:noFill/>
                  </a:ln>
                  <a:solidFill>
                    <a:sysClr val="window" lastClr="FFFFFF"/>
                  </a:solidFill>
                  <a:effectLst/>
                  <a:uLnTx/>
                  <a:uFillTx/>
                  <a:latin typeface="Calibri" panose="020F0502020204030204"/>
                  <a:ea typeface="+mn-ea"/>
                  <a:cs typeface="+mn-cs"/>
                </a:rPr>
                <a:t>Intermediate</a:t>
              </a:r>
              <a:r>
                <a:rPr kumimoji="0" lang="en-US" sz="2800" b="1" i="0" u="none" strike="noStrike" kern="1200" cap="none" spc="0" normalizeH="0" baseline="0" noProof="0">
                  <a:ln>
                    <a:noFill/>
                  </a:ln>
                  <a:solidFill>
                    <a:sysClr val="window" lastClr="FFFFFF"/>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1" u="none" strike="noStrike" kern="1200" cap="none" spc="0" normalizeH="0" baseline="0" noProof="0">
                  <a:ln>
                    <a:noFill/>
                  </a:ln>
                  <a:solidFill>
                    <a:sysClr val="window" lastClr="FFFFFF"/>
                  </a:solidFill>
                  <a:effectLst/>
                  <a:uLnTx/>
                  <a:uFillTx/>
                  <a:latin typeface="Calibri" panose="020F0502020204030204"/>
                  <a:ea typeface="+mn-ea"/>
                  <a:cs typeface="+mn-cs"/>
                </a:rPr>
                <a:t>Advanced</a:t>
              </a:r>
              <a:r>
                <a:rPr kumimoji="0" lang="en-US" sz="2800" b="0" i="0" u="none" strike="noStrike" kern="1200" cap="none" spc="0" normalizeH="0" baseline="0" noProof="0">
                  <a:ln>
                    <a:noFill/>
                  </a:ln>
                  <a:solidFill>
                    <a:sysClr val="window" lastClr="FFFFFF"/>
                  </a:solidFill>
                  <a:effectLst/>
                  <a:uLnTx/>
                  <a:uFillTx/>
                  <a:latin typeface="Calibri" panose="020F0502020204030204"/>
                  <a:ea typeface="+mn-ea"/>
                  <a:cs typeface="+mn-cs"/>
                </a:rPr>
                <a:t> </a:t>
              </a:r>
              <a:r>
                <a:rPr kumimoji="0" lang="en-US" sz="2800" b="0" i="0" u="none" strike="noStrike" kern="1200" cap="none" spc="0" normalizeH="0" baseline="0" noProof="0">
                  <a:ln>
                    <a:noFill/>
                  </a:ln>
                  <a:solidFill>
                    <a:sysClr val="window" lastClr="FFFFFF"/>
                  </a:solidFill>
                  <a:effectLst/>
                  <a:uLnTx/>
                  <a:uFillTx/>
                  <a:latin typeface="Calibri" panose="020F0502020204030204"/>
                  <a:ea typeface="+mn-ea"/>
                  <a:cs typeface="+mn-cs"/>
                  <a:sym typeface="Wingdings" panose="05000000000000000000" pitchFamily="2" charset="2"/>
                </a:rPr>
                <a:t> </a:t>
              </a:r>
              <a:r>
                <a:rPr kumimoji="0" lang="en-US" sz="2800" b="0" i="0" u="none" strike="noStrike" kern="1200" cap="none" spc="0" normalizeH="0" baseline="0" noProof="0">
                  <a:ln>
                    <a:noFill/>
                  </a:ln>
                  <a:solidFill>
                    <a:sysClr val="window" lastClr="FFFFFF"/>
                  </a:solidFill>
                  <a:effectLst/>
                  <a:uLnTx/>
                  <a:uFillTx/>
                  <a:latin typeface="Calibri" panose="020F0502020204030204"/>
                  <a:ea typeface="+mn-ea"/>
                  <a:cs typeface="+mn-cs"/>
                </a:rPr>
                <a:t>TTO/TLO</a:t>
              </a:r>
              <a:endParaRPr kumimoji="0" lang="en-US" sz="2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AAC128A1-35EE-4BF7-93B4-4307422D1782}"/>
                </a:ext>
              </a:extLst>
            </p:cNvPr>
            <p:cNvSpPr txBox="1">
              <a:spLocks/>
            </p:cNvSpPr>
            <p:nvPr/>
          </p:nvSpPr>
          <p:spPr>
            <a:xfrm>
              <a:off x="5309937" y="1732079"/>
              <a:ext cx="3413961" cy="1073085"/>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Sentra KI Dibina</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Sentra KI Pembina</a:t>
              </a:r>
            </a:p>
          </p:txBody>
        </p:sp>
        <p:sp>
          <p:nvSpPr>
            <p:cNvPr id="5" name="Left-Right Arrow 5">
              <a:extLst>
                <a:ext uri="{FF2B5EF4-FFF2-40B4-BE49-F238E27FC236}">
                  <a16:creationId xmlns:a16="http://schemas.microsoft.com/office/drawing/2014/main" id="{72BA8842-E2DB-46AC-9B20-530A646EBB64}"/>
                </a:ext>
              </a:extLst>
            </p:cNvPr>
            <p:cNvSpPr/>
            <p:nvPr/>
          </p:nvSpPr>
          <p:spPr>
            <a:xfrm>
              <a:off x="4475747" y="1979864"/>
              <a:ext cx="834190" cy="577516"/>
            </a:xfrm>
            <a:prstGeom prst="leftRightArrow">
              <a:avLst/>
            </a:prstGeom>
            <a:gradFill rotWithShape="1">
              <a:gsLst>
                <a:gs pos="0">
                  <a:sysClr val="windowText" lastClr="000000">
                    <a:satMod val="103000"/>
                    <a:lumMod val="102000"/>
                    <a:tint val="94000"/>
                  </a:sysClr>
                </a:gs>
                <a:gs pos="50000">
                  <a:sysClr val="windowText" lastClr="000000">
                    <a:satMod val="110000"/>
                    <a:lumMod val="100000"/>
                    <a:shade val="100000"/>
                  </a:sysClr>
                </a:gs>
                <a:gs pos="100000">
                  <a:sysClr val="windowText" lastClr="000000">
                    <a:lumMod val="99000"/>
                    <a:satMod val="120000"/>
                    <a:shade val="78000"/>
                  </a:sys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Down Arrow 6">
              <a:extLst>
                <a:ext uri="{FF2B5EF4-FFF2-40B4-BE49-F238E27FC236}">
                  <a16:creationId xmlns:a16="http://schemas.microsoft.com/office/drawing/2014/main" id="{11E917F1-2751-4AD7-A70A-48175A572672}"/>
                </a:ext>
              </a:extLst>
            </p:cNvPr>
            <p:cNvSpPr/>
            <p:nvPr/>
          </p:nvSpPr>
          <p:spPr>
            <a:xfrm flipV="1">
              <a:off x="4259178" y="3104084"/>
              <a:ext cx="1267327" cy="659313"/>
            </a:xfrm>
            <a:prstGeom prst="down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34E4682-0158-4009-B800-520472BC4CA0}"/>
                </a:ext>
              </a:extLst>
            </p:cNvPr>
            <p:cNvSpPr txBox="1"/>
            <p:nvPr/>
          </p:nvSpPr>
          <p:spPr>
            <a:xfrm>
              <a:off x="500312" y="3858685"/>
              <a:ext cx="8274719" cy="2677656"/>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Kebijakan</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dan</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SDM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Struktur</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Organisasi</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SK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Perorangan</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sbg</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Pejabat</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atau</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masuk</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dalam</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OTK</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Kuantitas</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dan</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kualitas</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SDM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Tupoksi</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Sentra KI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dan</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Unit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Kerja</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terkiat</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proses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alih</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teknologi</a:t>
              </a: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Apakah</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semua</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berjalan</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Bagaimana</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koordinasi</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antar</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unit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kerja</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black"/>
                  </a:solidFill>
                  <a:effectLst/>
                  <a:uLnTx/>
                  <a:uFillTx/>
                  <a:latin typeface="Calibri" panose="020F0502020204030204"/>
                  <a:ea typeface="+mn-ea"/>
                  <a:cs typeface="+mn-cs"/>
                </a:rPr>
                <a:t>terkait</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326240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29CFB-E788-43B2-8321-46879CB49A78}"/>
              </a:ext>
            </a:extLst>
          </p:cNvPr>
          <p:cNvSpPr>
            <a:spLocks noGrp="1"/>
          </p:cNvSpPr>
          <p:nvPr>
            <p:ph type="title"/>
          </p:nvPr>
        </p:nvSpPr>
        <p:spPr>
          <a:xfrm>
            <a:off x="465221" y="587140"/>
            <a:ext cx="9509760" cy="747883"/>
          </a:xfrm>
        </p:spPr>
        <p:txBody>
          <a:bodyPr/>
          <a:lstStyle/>
          <a:p>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Menyusun </a:t>
            </a:r>
            <a:r>
              <a:rPr kumimoji="0" lang="en-US" sz="4000" b="1" i="0" u="none" strike="noStrike" kern="1200" cap="none" spc="0" normalizeH="0" baseline="0" noProof="0" dirty="0" err="1">
                <a:ln>
                  <a:noFill/>
                </a:ln>
                <a:solidFill>
                  <a:prstClr val="black"/>
                </a:solidFill>
                <a:effectLst/>
                <a:uLnTx/>
                <a:uFillTx/>
                <a:latin typeface="Calibri Light" panose="020F0302020204030204"/>
                <a:ea typeface="+mj-ea"/>
                <a:cs typeface="+mj-cs"/>
              </a:rPr>
              <a:t>Rencana</a:t>
            </a: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4000" b="1" i="0" u="none" strike="noStrike" kern="1200" cap="none" spc="0" normalizeH="0" baseline="0" noProof="0" dirty="0" err="1">
                <a:ln>
                  <a:noFill/>
                </a:ln>
                <a:solidFill>
                  <a:prstClr val="black"/>
                </a:solidFill>
                <a:effectLst/>
                <a:uLnTx/>
                <a:uFillTx/>
                <a:latin typeface="Calibri Light" panose="020F0302020204030204"/>
                <a:ea typeface="+mj-ea"/>
                <a:cs typeface="+mj-cs"/>
              </a:rPr>
              <a:t>Pengembangan</a:t>
            </a: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 Sentra KI</a:t>
            </a:r>
            <a:endParaRPr lang="en-ID" dirty="0"/>
          </a:p>
        </p:txBody>
      </p:sp>
      <p:graphicFrame>
        <p:nvGraphicFramePr>
          <p:cNvPr id="3" name="Content Placeholder 3">
            <a:extLst>
              <a:ext uri="{FF2B5EF4-FFF2-40B4-BE49-F238E27FC236}">
                <a16:creationId xmlns:a16="http://schemas.microsoft.com/office/drawing/2014/main" id="{C699EF78-52F4-4462-AD87-771376F64564}"/>
              </a:ext>
            </a:extLst>
          </p:cNvPr>
          <p:cNvGraphicFramePr>
            <a:graphicFrameLocks/>
          </p:cNvGraphicFramePr>
          <p:nvPr/>
        </p:nvGraphicFramePr>
        <p:xfrm>
          <a:off x="2572953" y="1584993"/>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Bent Arrow 4">
            <a:extLst>
              <a:ext uri="{FF2B5EF4-FFF2-40B4-BE49-F238E27FC236}">
                <a16:creationId xmlns:a16="http://schemas.microsoft.com/office/drawing/2014/main" id="{DFA0FB97-C132-4522-8B72-F7C7CC17170B}"/>
              </a:ext>
            </a:extLst>
          </p:cNvPr>
          <p:cNvSpPr/>
          <p:nvPr/>
        </p:nvSpPr>
        <p:spPr>
          <a:xfrm rot="16200000">
            <a:off x="3523073" y="3395537"/>
            <a:ext cx="1485902" cy="1928814"/>
          </a:xfrm>
          <a:prstGeom prst="ben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39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BFAC-0143-472A-81CC-71E18DF0F2CC}"/>
              </a:ext>
            </a:extLst>
          </p:cNvPr>
          <p:cNvSpPr>
            <a:spLocks noGrp="1"/>
          </p:cNvSpPr>
          <p:nvPr>
            <p:ph type="title"/>
          </p:nvPr>
        </p:nvSpPr>
        <p:spPr>
          <a:xfrm>
            <a:off x="263090" y="279132"/>
            <a:ext cx="9509760" cy="507251"/>
          </a:xfrm>
        </p:spPr>
        <p:txBody>
          <a:bodyPr/>
          <a:lstStyle/>
          <a:p>
            <a:r>
              <a:rPr kumimoji="0" lang="en-US" sz="2400" b="1" i="0" u="none" strike="noStrike" kern="1200" cap="none" spc="0" normalizeH="0" baseline="0" noProof="0" dirty="0" err="1">
                <a:ln>
                  <a:noFill/>
                </a:ln>
                <a:solidFill>
                  <a:srgbClr val="5B9BD5">
                    <a:lumMod val="50000"/>
                  </a:srgbClr>
                </a:solidFill>
                <a:effectLst/>
                <a:uLnTx/>
                <a:uFillTx/>
                <a:latin typeface="Calibri"/>
                <a:ea typeface="+mj-ea"/>
                <a:cs typeface="+mj-cs"/>
              </a:rPr>
              <a:t>Hambatan</a:t>
            </a:r>
            <a:r>
              <a:rPr kumimoji="0" lang="en-US" sz="2400" b="1" i="0" u="none" strike="noStrike" kern="1200" cap="none" spc="0" normalizeH="0" baseline="0" noProof="0" dirty="0">
                <a:ln>
                  <a:noFill/>
                </a:ln>
                <a:solidFill>
                  <a:srgbClr val="5B9BD5">
                    <a:lumMod val="50000"/>
                  </a:srgbClr>
                </a:solidFill>
                <a:effectLst/>
                <a:uLnTx/>
                <a:uFillTx/>
                <a:latin typeface="Calibri"/>
                <a:ea typeface="+mj-ea"/>
                <a:cs typeface="+mj-cs"/>
              </a:rPr>
              <a:t> dan Solusi </a:t>
            </a:r>
            <a:r>
              <a:rPr kumimoji="0" lang="en-US" sz="2400" b="1" i="0" u="none" strike="noStrike" kern="1200" cap="none" spc="0" normalizeH="0" baseline="0" noProof="0" dirty="0" err="1">
                <a:ln>
                  <a:noFill/>
                </a:ln>
                <a:solidFill>
                  <a:srgbClr val="5B9BD5">
                    <a:lumMod val="50000"/>
                  </a:srgbClr>
                </a:solidFill>
                <a:effectLst/>
                <a:uLnTx/>
                <a:uFillTx/>
                <a:latin typeface="Calibri"/>
                <a:ea typeface="+mj-ea"/>
                <a:cs typeface="+mj-cs"/>
              </a:rPr>
              <a:t>dalam</a:t>
            </a:r>
            <a:r>
              <a:rPr kumimoji="0" lang="en-US" sz="2400" b="1" i="0" u="none" strike="noStrike" kern="1200" cap="none" spc="0" normalizeH="0" baseline="0" noProof="0" dirty="0">
                <a:ln>
                  <a:noFill/>
                </a:ln>
                <a:solidFill>
                  <a:srgbClr val="5B9BD5">
                    <a:lumMod val="50000"/>
                  </a:srgbClr>
                </a:solidFill>
                <a:effectLst/>
                <a:uLnTx/>
                <a:uFillTx/>
                <a:latin typeface="Calibri"/>
                <a:ea typeface="+mj-ea"/>
                <a:cs typeface="+mj-cs"/>
              </a:rPr>
              <a:t> Proses </a:t>
            </a:r>
            <a:r>
              <a:rPr kumimoji="0" lang="en-US" sz="2400" b="1" i="0" u="none" strike="noStrike" kern="1200" cap="none" spc="0" normalizeH="0" baseline="0" noProof="0" dirty="0" err="1">
                <a:ln>
                  <a:noFill/>
                </a:ln>
                <a:solidFill>
                  <a:srgbClr val="5B9BD5">
                    <a:lumMod val="50000"/>
                  </a:srgbClr>
                </a:solidFill>
                <a:effectLst/>
                <a:uLnTx/>
                <a:uFillTx/>
                <a:latin typeface="Calibri"/>
                <a:ea typeface="+mj-ea"/>
                <a:cs typeface="+mj-cs"/>
              </a:rPr>
              <a:t>Permohonan</a:t>
            </a:r>
            <a:r>
              <a:rPr kumimoji="0" lang="en-US" sz="2400" b="1" i="0" u="none" strike="noStrike" kern="1200" cap="none" spc="0" normalizeH="0" baseline="0" noProof="0" dirty="0">
                <a:ln>
                  <a:noFill/>
                </a:ln>
                <a:solidFill>
                  <a:srgbClr val="5B9BD5">
                    <a:lumMod val="50000"/>
                  </a:srgbClr>
                </a:solidFill>
                <a:effectLst/>
                <a:uLnTx/>
                <a:uFillTx/>
                <a:latin typeface="Calibri"/>
                <a:ea typeface="+mj-ea"/>
                <a:cs typeface="+mj-cs"/>
              </a:rPr>
              <a:t> Paten</a:t>
            </a:r>
            <a:endParaRPr lang="en-ID" dirty="0"/>
          </a:p>
        </p:txBody>
      </p:sp>
      <p:sp>
        <p:nvSpPr>
          <p:cNvPr id="3" name="Rectangle 2">
            <a:extLst>
              <a:ext uri="{FF2B5EF4-FFF2-40B4-BE49-F238E27FC236}">
                <a16:creationId xmlns:a16="http://schemas.microsoft.com/office/drawing/2014/main" id="{864D8FEE-A53D-42C9-813E-B5DB5D603989}"/>
              </a:ext>
            </a:extLst>
          </p:cNvPr>
          <p:cNvSpPr/>
          <p:nvPr/>
        </p:nvSpPr>
        <p:spPr>
          <a:xfrm>
            <a:off x="702644" y="2670160"/>
            <a:ext cx="4572000" cy="3500437"/>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026672AB-A82A-4F10-B483-9949F4029105}"/>
              </a:ext>
            </a:extLst>
          </p:cNvPr>
          <p:cNvSpPr/>
          <p:nvPr/>
        </p:nvSpPr>
        <p:spPr>
          <a:xfrm>
            <a:off x="5274644" y="2670160"/>
            <a:ext cx="4572000" cy="3500437"/>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C1D6D053-25A6-4EBB-AF09-D8FFDBBD874B}"/>
              </a:ext>
            </a:extLst>
          </p:cNvPr>
          <p:cNvSpPr txBox="1">
            <a:spLocks/>
          </p:cNvSpPr>
          <p:nvPr/>
        </p:nvSpPr>
        <p:spPr>
          <a:xfrm>
            <a:off x="1315419" y="1041309"/>
            <a:ext cx="8153400" cy="1628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0713" marR="0" lvl="2" indent="-620713" algn="l" defTabSz="914400" rtl="0" eaLnBrk="1" fontAlgn="auto" latinLnBrk="0" hangingPunct="1">
              <a:lnSpc>
                <a:spcPct val="90000"/>
              </a:lnSpc>
              <a:spcBef>
                <a:spcPts val="500"/>
              </a:spcBef>
              <a:spcAft>
                <a:spcPts val="0"/>
              </a:spcAft>
              <a:buClrTx/>
              <a:buSzPct val="100000"/>
              <a:buFont typeface="Arial" panose="020B0604020202020204" pitchFamily="34" charset="0"/>
              <a:buNone/>
              <a:tabLst/>
              <a:defRPr/>
            </a:pPr>
            <a:r>
              <a:rPr kumimoji="0" lang="en-US" sz="2400" b="0" i="0" u="none" strike="noStrike" kern="1200" cap="none" spc="0" normalizeH="0" baseline="0" noProof="0">
                <a:ln>
                  <a:noFill/>
                </a:ln>
                <a:solidFill>
                  <a:srgbClr val="C00000"/>
                </a:solidFill>
                <a:effectLst/>
                <a:uLnTx/>
                <a:uFillTx/>
                <a:latin typeface="Verdana" pitchFamily="34" charset="0"/>
                <a:ea typeface="+mn-ea"/>
                <a:cs typeface="+mn-cs"/>
              </a:rPr>
              <a:t>Hambatan:</a:t>
            </a:r>
            <a:r>
              <a:rPr kumimoji="0" lang="en-US" sz="2400" b="0" i="0" u="none" strike="noStrike" kern="1200" cap="none" spc="0" normalizeH="0" baseline="0" noProof="0">
                <a:ln>
                  <a:noFill/>
                </a:ln>
                <a:solidFill>
                  <a:srgbClr val="404040"/>
                </a:solidFill>
                <a:effectLst/>
                <a:uLnTx/>
                <a:uFillTx/>
                <a:latin typeface="Verdana" pitchFamily="34" charset="0"/>
                <a:ea typeface="+mn-ea"/>
                <a:cs typeface="+mn-cs"/>
              </a:rPr>
              <a:t> </a:t>
            </a:r>
            <a:r>
              <a:rPr kumimoji="0" lang="en-US" sz="2400" b="0" i="0" u="none" strike="noStrike" kern="1200" cap="none" spc="0" normalizeH="0" baseline="0" noProof="0">
                <a:ln>
                  <a:noFill/>
                </a:ln>
                <a:solidFill>
                  <a:srgbClr val="404040"/>
                </a:solidFill>
                <a:effectLst/>
                <a:uLnTx/>
                <a:uFillTx/>
                <a:latin typeface="Verdana" pitchFamily="34" charset="0"/>
                <a:ea typeface="+mn-ea"/>
                <a:cs typeface="+mn-cs"/>
                <a:sym typeface="Wingdings" pitchFamily="2" charset="2"/>
              </a:rPr>
              <a:t>Proses pemeriksaan substantif paten sangat lama</a:t>
            </a:r>
          </a:p>
          <a:p>
            <a:pPr marL="620713" marR="0" lvl="0" indent="-620713" algn="l" defTabSz="914400" rtl="0" eaLnBrk="1" fontAlgn="auto" latinLnBrk="0" hangingPunct="1">
              <a:lnSpc>
                <a:spcPct val="90000"/>
              </a:lnSpc>
              <a:spcBef>
                <a:spcPts val="1000"/>
              </a:spcBef>
              <a:spcAft>
                <a:spcPts val="0"/>
              </a:spcAft>
              <a:buClrTx/>
              <a:buSzPct val="100000"/>
              <a:buFont typeface="Arial" panose="020B0604020202020204" pitchFamily="34" charset="0"/>
              <a:buNone/>
              <a:tabLst/>
              <a:defRPr/>
            </a:pPr>
            <a:r>
              <a:rPr kumimoji="0" lang="en-US" sz="2400" b="0" i="0" u="none" strike="noStrike" kern="1200" cap="none" spc="0" normalizeH="0" baseline="0" noProof="0">
                <a:ln>
                  <a:noFill/>
                </a:ln>
                <a:solidFill>
                  <a:srgbClr val="00B050"/>
                </a:solidFill>
                <a:effectLst/>
                <a:uLnTx/>
                <a:uFillTx/>
                <a:latin typeface="Verdana" pitchFamily="34" charset="0"/>
                <a:ea typeface="+mn-ea"/>
                <a:cs typeface="+mn-cs"/>
              </a:rPr>
              <a:t>Solusi: </a:t>
            </a:r>
            <a:r>
              <a:rPr kumimoji="0" lang="en-US" sz="2400" b="0" i="1" u="none" strike="noStrike" kern="1200" cap="none" spc="0" normalizeH="0" baseline="0" noProof="0">
                <a:ln>
                  <a:noFill/>
                </a:ln>
                <a:solidFill>
                  <a:srgbClr val="404040"/>
                </a:solidFill>
                <a:effectLst/>
                <a:uLnTx/>
                <a:uFillTx/>
                <a:latin typeface="Verdana" pitchFamily="34" charset="0"/>
                <a:ea typeface="+mn-ea"/>
                <a:cs typeface="+mn-cs"/>
                <a:sym typeface="Wingdings" pitchFamily="2" charset="2"/>
              </a:rPr>
              <a:t>Hearing </a:t>
            </a:r>
            <a:r>
              <a:rPr kumimoji="0" lang="en-US" sz="2400" b="0" i="0" u="none" strike="noStrike" kern="1200" cap="none" spc="0" normalizeH="0" baseline="0" noProof="0">
                <a:ln>
                  <a:noFill/>
                </a:ln>
                <a:solidFill>
                  <a:srgbClr val="404040"/>
                </a:solidFill>
                <a:effectLst/>
                <a:uLnTx/>
                <a:uFillTx/>
                <a:latin typeface="Verdana" pitchFamily="34" charset="0"/>
                <a:ea typeface="+mn-ea"/>
                <a:cs typeface="+mn-cs"/>
                <a:sym typeface="Wingdings" pitchFamily="2" charset="2"/>
              </a:rPr>
              <a:t>(Asistensi)  mempertemukan pemeriksa substantif paten dengan inventor</a:t>
            </a:r>
            <a:endParaRPr kumimoji="0" lang="en-US" sz="2400" b="0" i="0" u="none" strike="noStrike" kern="1200" cap="none" spc="0" normalizeH="0" baseline="0" noProof="0">
              <a:ln>
                <a:noFill/>
              </a:ln>
              <a:solidFill>
                <a:srgbClr val="404040"/>
              </a:solidFill>
              <a:effectLst/>
              <a:uLnTx/>
              <a:uFillTx/>
              <a:latin typeface="Verdana" pitchFamily="34" charset="0"/>
              <a:ea typeface="+mn-ea"/>
              <a:cs typeface="+mn-cs"/>
            </a:endParaRPr>
          </a:p>
          <a:p>
            <a:pPr marL="1069975" marR="0" lvl="1" indent="-534988" algn="l" defTabSz="914400" rtl="0" eaLnBrk="1" fontAlgn="auto" latinLnBrk="0" hangingPunct="1">
              <a:lnSpc>
                <a:spcPct val="90000"/>
              </a:lnSpc>
              <a:spcBef>
                <a:spcPts val="500"/>
              </a:spcBef>
              <a:spcAft>
                <a:spcPts val="0"/>
              </a:spcAft>
              <a:buClrTx/>
              <a:buSzPct val="100000"/>
              <a:buFont typeface="Arial" panose="020B0604020202020204" pitchFamily="34" charset="0"/>
              <a:buChar char="•"/>
              <a:tabLst/>
              <a:defRPr/>
            </a:pPr>
            <a:endParaRPr kumimoji="0" lang="en-US" sz="2400" b="0" i="1" u="none" strike="noStrike" kern="1200" cap="none" spc="0" normalizeH="0" baseline="0" noProof="0" dirty="0">
              <a:ln>
                <a:noFill/>
              </a:ln>
              <a:solidFill>
                <a:srgbClr val="404040"/>
              </a:solidFill>
              <a:effectLst/>
              <a:uLnTx/>
              <a:uFillTx/>
              <a:latin typeface="Verdana" pitchFamily="34" charset="0"/>
              <a:ea typeface="+mn-ea"/>
              <a:cs typeface="+mn-cs"/>
            </a:endParaRPr>
          </a:p>
        </p:txBody>
      </p:sp>
      <p:grpSp>
        <p:nvGrpSpPr>
          <p:cNvPr id="6" name="Group 52">
            <a:extLst>
              <a:ext uri="{FF2B5EF4-FFF2-40B4-BE49-F238E27FC236}">
                <a16:creationId xmlns:a16="http://schemas.microsoft.com/office/drawing/2014/main" id="{B9081533-64ED-4BD1-B309-3B6E797D5546}"/>
              </a:ext>
            </a:extLst>
          </p:cNvPr>
          <p:cNvGrpSpPr/>
          <p:nvPr/>
        </p:nvGrpSpPr>
        <p:grpSpPr>
          <a:xfrm>
            <a:off x="1059802" y="3027349"/>
            <a:ext cx="3929090" cy="2857520"/>
            <a:chOff x="357158" y="3857628"/>
            <a:chExt cx="3929090" cy="2857520"/>
          </a:xfrm>
        </p:grpSpPr>
        <p:grpSp>
          <p:nvGrpSpPr>
            <p:cNvPr id="7" name="Group 19">
              <a:extLst>
                <a:ext uri="{FF2B5EF4-FFF2-40B4-BE49-F238E27FC236}">
                  <a16:creationId xmlns:a16="http://schemas.microsoft.com/office/drawing/2014/main" id="{12B4EAE9-DCC3-49BC-ACDC-0BBB2316CE84}"/>
                </a:ext>
              </a:extLst>
            </p:cNvPr>
            <p:cNvGrpSpPr/>
            <p:nvPr/>
          </p:nvGrpSpPr>
          <p:grpSpPr>
            <a:xfrm>
              <a:off x="357158" y="3857628"/>
              <a:ext cx="3929090" cy="2857520"/>
              <a:chOff x="3286116" y="3714752"/>
              <a:chExt cx="5000660" cy="2857520"/>
            </a:xfrm>
          </p:grpSpPr>
          <p:sp>
            <p:nvSpPr>
              <p:cNvPr id="9" name="Rounded Rectangle 4">
                <a:extLst>
                  <a:ext uri="{FF2B5EF4-FFF2-40B4-BE49-F238E27FC236}">
                    <a16:creationId xmlns:a16="http://schemas.microsoft.com/office/drawing/2014/main" id="{538CF791-3762-4336-96DD-CBA966814F7D}"/>
                  </a:ext>
                </a:extLst>
              </p:cNvPr>
              <p:cNvSpPr/>
              <p:nvPr/>
            </p:nvSpPr>
            <p:spPr>
              <a:xfrm>
                <a:off x="3286116" y="3714752"/>
                <a:ext cx="2000264" cy="857256"/>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DRI </a:t>
                </a:r>
                <a:r>
                  <a:rPr kumimoji="0" lang="en-US" sz="2400" b="0" i="0" u="none" strike="noStrike" kern="0" cap="none" spc="0" normalizeH="0" baseline="0" noProof="0" dirty="0" err="1">
                    <a:ln>
                      <a:noFill/>
                    </a:ln>
                    <a:solidFill>
                      <a:prstClr val="white"/>
                    </a:solidFill>
                    <a:effectLst/>
                    <a:uLnTx/>
                    <a:uFillTx/>
                    <a:latin typeface="Calibri"/>
                    <a:ea typeface="+mn-ea"/>
                    <a:cs typeface="+mn-cs"/>
                  </a:rPr>
                  <a:t>Unsoed</a:t>
                </a: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ounded Rectangle 5">
                <a:extLst>
                  <a:ext uri="{FF2B5EF4-FFF2-40B4-BE49-F238E27FC236}">
                    <a16:creationId xmlns:a16="http://schemas.microsoft.com/office/drawing/2014/main" id="{B0BC5246-CC59-4F0A-87BC-A43736721381}"/>
                  </a:ext>
                </a:extLst>
              </p:cNvPr>
              <p:cNvSpPr/>
              <p:nvPr/>
            </p:nvSpPr>
            <p:spPr>
              <a:xfrm>
                <a:off x="6286512" y="3714752"/>
                <a:ext cx="2000264" cy="85725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Pemeriksa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Paten DJKI</a:t>
                </a:r>
              </a:p>
            </p:txBody>
          </p:sp>
          <p:sp>
            <p:nvSpPr>
              <p:cNvPr id="11" name="Rounded Rectangle 6">
                <a:extLst>
                  <a:ext uri="{FF2B5EF4-FFF2-40B4-BE49-F238E27FC236}">
                    <a16:creationId xmlns:a16="http://schemas.microsoft.com/office/drawing/2014/main" id="{3178FB0F-6B1A-4A1F-9B78-2A0A8292C18F}"/>
                  </a:ext>
                </a:extLst>
              </p:cNvPr>
              <p:cNvSpPr/>
              <p:nvPr/>
            </p:nvSpPr>
            <p:spPr>
              <a:xfrm>
                <a:off x="4786314" y="5715016"/>
                <a:ext cx="2000264" cy="857256"/>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Inventor</a:t>
                </a:r>
              </a:p>
            </p:txBody>
          </p:sp>
          <p:cxnSp>
            <p:nvCxnSpPr>
              <p:cNvPr id="12" name="Straight Arrow Connector 11">
                <a:extLst>
                  <a:ext uri="{FF2B5EF4-FFF2-40B4-BE49-F238E27FC236}">
                    <a16:creationId xmlns:a16="http://schemas.microsoft.com/office/drawing/2014/main" id="{3507A8DB-4712-46BB-BC16-3014B5005D24}"/>
                  </a:ext>
                </a:extLst>
              </p:cNvPr>
              <p:cNvCxnSpPr/>
              <p:nvPr/>
            </p:nvCxnSpPr>
            <p:spPr>
              <a:xfrm>
                <a:off x="5286380" y="4000504"/>
                <a:ext cx="928694" cy="1588"/>
              </a:xfrm>
              <a:prstGeom prst="straightConnector1">
                <a:avLst/>
              </a:prstGeom>
              <a:noFill/>
              <a:ln w="76200" cap="flat" cmpd="sng" algn="ctr">
                <a:solidFill>
                  <a:srgbClr val="5B9BD5">
                    <a:lumMod val="75000"/>
                  </a:srgbClr>
                </a:solidFill>
                <a:prstDash val="solid"/>
                <a:miter lim="800000"/>
                <a:headEnd type="arrow"/>
                <a:tailEnd type="none"/>
              </a:ln>
              <a:effectLst/>
            </p:spPr>
          </p:cxnSp>
          <p:cxnSp>
            <p:nvCxnSpPr>
              <p:cNvPr id="13" name="Straight Arrow Connector 12">
                <a:extLst>
                  <a:ext uri="{FF2B5EF4-FFF2-40B4-BE49-F238E27FC236}">
                    <a16:creationId xmlns:a16="http://schemas.microsoft.com/office/drawing/2014/main" id="{E67A7BBC-73D6-4FD7-9AEB-F9CECF059FB7}"/>
                  </a:ext>
                </a:extLst>
              </p:cNvPr>
              <p:cNvCxnSpPr/>
              <p:nvPr/>
            </p:nvCxnSpPr>
            <p:spPr>
              <a:xfrm>
                <a:off x="5286380" y="4284668"/>
                <a:ext cx="928694" cy="1588"/>
              </a:xfrm>
              <a:prstGeom prst="straightConnector1">
                <a:avLst/>
              </a:prstGeom>
              <a:noFill/>
              <a:ln w="76200" cap="flat" cmpd="sng" algn="ctr">
                <a:solidFill>
                  <a:sysClr val="windowText" lastClr="000000"/>
                </a:solidFill>
                <a:prstDash val="solid"/>
                <a:miter lim="800000"/>
                <a:tailEnd type="arrow"/>
              </a:ln>
              <a:effectLst/>
            </p:spPr>
          </p:cxnSp>
          <p:cxnSp>
            <p:nvCxnSpPr>
              <p:cNvPr id="14" name="Straight Arrow Connector 13">
                <a:extLst>
                  <a:ext uri="{FF2B5EF4-FFF2-40B4-BE49-F238E27FC236}">
                    <a16:creationId xmlns:a16="http://schemas.microsoft.com/office/drawing/2014/main" id="{E016C64B-1E1E-48E3-99FB-3D71359A3E57}"/>
                  </a:ext>
                </a:extLst>
              </p:cNvPr>
              <p:cNvCxnSpPr/>
              <p:nvPr/>
            </p:nvCxnSpPr>
            <p:spPr>
              <a:xfrm>
                <a:off x="3831643" y="4572008"/>
                <a:ext cx="1428760" cy="1071570"/>
              </a:xfrm>
              <a:prstGeom prst="straightConnector1">
                <a:avLst/>
              </a:prstGeom>
              <a:noFill/>
              <a:ln w="76200" cap="flat" cmpd="sng" algn="ctr">
                <a:solidFill>
                  <a:srgbClr val="5B9BD5">
                    <a:lumMod val="75000"/>
                  </a:srgbClr>
                </a:solidFill>
                <a:prstDash val="solid"/>
                <a:miter lim="800000"/>
                <a:tailEnd type="arrow"/>
              </a:ln>
              <a:effectLst/>
            </p:spPr>
          </p:cxnSp>
          <p:cxnSp>
            <p:nvCxnSpPr>
              <p:cNvPr id="15" name="Straight Arrow Connector 14">
                <a:extLst>
                  <a:ext uri="{FF2B5EF4-FFF2-40B4-BE49-F238E27FC236}">
                    <a16:creationId xmlns:a16="http://schemas.microsoft.com/office/drawing/2014/main" id="{A9C27870-2E16-41AC-8B4B-65B9F811B7C3}"/>
                  </a:ext>
                </a:extLst>
              </p:cNvPr>
              <p:cNvCxnSpPr/>
              <p:nvPr/>
            </p:nvCxnSpPr>
            <p:spPr>
              <a:xfrm>
                <a:off x="4188832" y="4572008"/>
                <a:ext cx="1428760" cy="1071570"/>
              </a:xfrm>
              <a:prstGeom prst="straightConnector1">
                <a:avLst/>
              </a:prstGeom>
              <a:noFill/>
              <a:ln w="76200" cap="flat" cmpd="sng" algn="ctr">
                <a:solidFill>
                  <a:sysClr val="windowText" lastClr="000000"/>
                </a:solidFill>
                <a:prstDash val="solid"/>
                <a:miter lim="800000"/>
                <a:headEnd type="arrow"/>
                <a:tailEnd type="none"/>
              </a:ln>
              <a:effectLst/>
            </p:spPr>
          </p:cxnSp>
        </p:grpSp>
        <p:sp>
          <p:nvSpPr>
            <p:cNvPr id="8" name="TextBox 7">
              <a:extLst>
                <a:ext uri="{FF2B5EF4-FFF2-40B4-BE49-F238E27FC236}">
                  <a16:creationId xmlns:a16="http://schemas.microsoft.com/office/drawing/2014/main" id="{5DDD66A0-9147-4B80-A32D-397C4DFAC8E8}"/>
                </a:ext>
              </a:extLst>
            </p:cNvPr>
            <p:cNvSpPr txBox="1"/>
            <p:nvPr/>
          </p:nvSpPr>
          <p:spPr>
            <a:xfrm>
              <a:off x="1643042" y="4738626"/>
              <a:ext cx="1428760" cy="69063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0" u="none" strike="noStrike" kern="0" cap="none" spc="50" normalizeH="0" baseline="0" noProof="0" dirty="0">
                  <a:ln w="11430"/>
                  <a:solidFill>
                    <a:srgbClr val="A5A5A5">
                      <a:lumMod val="50000"/>
                    </a:srgbClr>
                  </a:solidFill>
                  <a:effectLst>
                    <a:outerShdw blurRad="76200" dist="50800" dir="5400000" algn="tl" rotWithShape="0">
                      <a:srgbClr val="000000">
                        <a:alpha val="65000"/>
                      </a:srgbClr>
                    </a:outerShdw>
                  </a:effectLst>
                  <a:uLnTx/>
                  <a:uFillTx/>
                  <a:latin typeface="Calibri"/>
                  <a:ea typeface="+mn-ea"/>
                  <a:cs typeface="+mn-cs"/>
                </a:rPr>
                <a:t>Tanpa</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400" b="1" i="1" u="none" strike="noStrike" kern="0" cap="none" spc="50" normalizeH="0" baseline="0" noProof="0" dirty="0">
                  <a:ln w="11430"/>
                  <a:solidFill>
                    <a:srgbClr val="A5A5A5">
                      <a:lumMod val="50000"/>
                    </a:srgbClr>
                  </a:solidFill>
                  <a:effectLst>
                    <a:outerShdw blurRad="76200" dist="50800" dir="5400000" algn="tl" rotWithShape="0">
                      <a:srgbClr val="000000">
                        <a:alpha val="65000"/>
                      </a:srgbClr>
                    </a:outerShdw>
                  </a:effectLst>
                  <a:uLnTx/>
                  <a:uFillTx/>
                  <a:latin typeface="Calibri"/>
                  <a:ea typeface="+mn-ea"/>
                  <a:cs typeface="+mn-cs"/>
                </a:rPr>
                <a:t>Hearing</a:t>
              </a:r>
              <a:r>
                <a:rPr kumimoji="0" lang="en-US" sz="2400" b="1" i="0" u="none" strike="noStrike" kern="0" cap="none" spc="50" normalizeH="0" baseline="0" noProof="0" dirty="0">
                  <a:ln w="11430"/>
                  <a:solidFill>
                    <a:srgbClr val="A5A5A5">
                      <a:lumMod val="50000"/>
                    </a:srgbClr>
                  </a:solidFill>
                  <a:effectLst>
                    <a:outerShdw blurRad="76200" dist="50800" dir="5400000" algn="tl" rotWithShape="0">
                      <a:srgbClr val="000000">
                        <a:alpha val="65000"/>
                      </a:srgbClr>
                    </a:outerShdw>
                  </a:effectLst>
                  <a:uLnTx/>
                  <a:uFillTx/>
                  <a:latin typeface="Calibri"/>
                  <a:ea typeface="+mn-ea"/>
                  <a:cs typeface="+mn-cs"/>
                </a:rPr>
                <a:t> </a:t>
              </a:r>
            </a:p>
          </p:txBody>
        </p:sp>
      </p:grpSp>
      <p:grpSp>
        <p:nvGrpSpPr>
          <p:cNvPr id="16" name="Group 51">
            <a:extLst>
              <a:ext uri="{FF2B5EF4-FFF2-40B4-BE49-F238E27FC236}">
                <a16:creationId xmlns:a16="http://schemas.microsoft.com/office/drawing/2014/main" id="{6CD6B287-D113-4CBB-AF3A-6760687894B2}"/>
              </a:ext>
            </a:extLst>
          </p:cNvPr>
          <p:cNvGrpSpPr/>
          <p:nvPr/>
        </p:nvGrpSpPr>
        <p:grpSpPr>
          <a:xfrm>
            <a:off x="5631834" y="3027349"/>
            <a:ext cx="3929090" cy="2857520"/>
            <a:chOff x="4929190" y="3857628"/>
            <a:chExt cx="3929090" cy="2857520"/>
          </a:xfrm>
        </p:grpSpPr>
        <p:cxnSp>
          <p:nvCxnSpPr>
            <p:cNvPr id="17" name="Straight Connector 16">
              <a:extLst>
                <a:ext uri="{FF2B5EF4-FFF2-40B4-BE49-F238E27FC236}">
                  <a16:creationId xmlns:a16="http://schemas.microsoft.com/office/drawing/2014/main" id="{40B15541-BECF-4232-961A-6A964CDCE210}"/>
                </a:ext>
              </a:extLst>
            </p:cNvPr>
            <p:cNvCxnSpPr/>
            <p:nvPr/>
          </p:nvCxnSpPr>
          <p:spPr>
            <a:xfrm rot="5400000">
              <a:off x="7143768" y="4857758"/>
              <a:ext cx="1071567" cy="928695"/>
            </a:xfrm>
            <a:prstGeom prst="line">
              <a:avLst/>
            </a:prstGeom>
            <a:noFill/>
            <a:ln w="76200" cap="flat" cmpd="sng" algn="ctr">
              <a:solidFill>
                <a:srgbClr val="ED7D31"/>
              </a:solidFill>
              <a:prstDash val="solid"/>
              <a:miter lim="800000"/>
              <a:headEnd type="none"/>
              <a:tailEnd type="arrow"/>
            </a:ln>
            <a:effectLst/>
          </p:spPr>
        </p:cxnSp>
        <p:grpSp>
          <p:nvGrpSpPr>
            <p:cNvPr id="18" name="Group 50">
              <a:extLst>
                <a:ext uri="{FF2B5EF4-FFF2-40B4-BE49-F238E27FC236}">
                  <a16:creationId xmlns:a16="http://schemas.microsoft.com/office/drawing/2014/main" id="{21F770A6-CED4-41E8-BBA7-2A34B5AD6BA6}"/>
                </a:ext>
              </a:extLst>
            </p:cNvPr>
            <p:cNvGrpSpPr/>
            <p:nvPr/>
          </p:nvGrpSpPr>
          <p:grpSpPr>
            <a:xfrm>
              <a:off x="4929190" y="3857628"/>
              <a:ext cx="3929090" cy="2857520"/>
              <a:chOff x="4929190" y="3857628"/>
              <a:chExt cx="3929090" cy="2857520"/>
            </a:xfrm>
          </p:grpSpPr>
          <p:grpSp>
            <p:nvGrpSpPr>
              <p:cNvPr id="19" name="Group 47">
                <a:extLst>
                  <a:ext uri="{FF2B5EF4-FFF2-40B4-BE49-F238E27FC236}">
                    <a16:creationId xmlns:a16="http://schemas.microsoft.com/office/drawing/2014/main" id="{38FF7B02-FFC3-4560-8930-F5BE62D235C6}"/>
                  </a:ext>
                </a:extLst>
              </p:cNvPr>
              <p:cNvGrpSpPr/>
              <p:nvPr/>
            </p:nvGrpSpPr>
            <p:grpSpPr>
              <a:xfrm>
                <a:off x="4929190" y="3857628"/>
                <a:ext cx="3929090" cy="2857520"/>
                <a:chOff x="4929190" y="3714752"/>
                <a:chExt cx="3929090" cy="2857520"/>
              </a:xfrm>
            </p:grpSpPr>
            <p:cxnSp>
              <p:nvCxnSpPr>
                <p:cNvPr id="21" name="Straight Connector 20">
                  <a:extLst>
                    <a:ext uri="{FF2B5EF4-FFF2-40B4-BE49-F238E27FC236}">
                      <a16:creationId xmlns:a16="http://schemas.microsoft.com/office/drawing/2014/main" id="{53A61961-3249-4098-A130-9C7E04344D79}"/>
                    </a:ext>
                  </a:extLst>
                </p:cNvPr>
                <p:cNvCxnSpPr/>
                <p:nvPr/>
              </p:nvCxnSpPr>
              <p:spPr>
                <a:xfrm rot="5400000">
                  <a:off x="6929457" y="4643447"/>
                  <a:ext cx="1071567" cy="928695"/>
                </a:xfrm>
                <a:prstGeom prst="line">
                  <a:avLst/>
                </a:prstGeom>
                <a:noFill/>
                <a:ln w="76200" cap="flat" cmpd="sng" algn="ctr">
                  <a:solidFill>
                    <a:srgbClr val="ED7D31"/>
                  </a:solidFill>
                  <a:prstDash val="solid"/>
                  <a:miter lim="800000"/>
                  <a:headEnd type="arrow"/>
                </a:ln>
                <a:effectLst/>
              </p:spPr>
            </p:cxnSp>
            <p:grpSp>
              <p:nvGrpSpPr>
                <p:cNvPr id="22" name="Group 36">
                  <a:extLst>
                    <a:ext uri="{FF2B5EF4-FFF2-40B4-BE49-F238E27FC236}">
                      <a16:creationId xmlns:a16="http://schemas.microsoft.com/office/drawing/2014/main" id="{1E2CE3F8-4DE5-4790-882E-ADA73E1805EF}"/>
                    </a:ext>
                  </a:extLst>
                </p:cNvPr>
                <p:cNvGrpSpPr/>
                <p:nvPr/>
              </p:nvGrpSpPr>
              <p:grpSpPr>
                <a:xfrm>
                  <a:off x="4929190" y="3714752"/>
                  <a:ext cx="3929090" cy="2857520"/>
                  <a:chOff x="3286116" y="3714752"/>
                  <a:chExt cx="5000660" cy="2857520"/>
                </a:xfrm>
              </p:grpSpPr>
              <p:sp>
                <p:nvSpPr>
                  <p:cNvPr id="23" name="Rounded Rectangle 37">
                    <a:extLst>
                      <a:ext uri="{FF2B5EF4-FFF2-40B4-BE49-F238E27FC236}">
                        <a16:creationId xmlns:a16="http://schemas.microsoft.com/office/drawing/2014/main" id="{6C10F171-9102-4F3E-B53A-1B0EBA16D8AB}"/>
                      </a:ext>
                    </a:extLst>
                  </p:cNvPr>
                  <p:cNvSpPr/>
                  <p:nvPr/>
                </p:nvSpPr>
                <p:spPr>
                  <a:xfrm>
                    <a:off x="3286116" y="3714752"/>
                    <a:ext cx="2000264" cy="857256"/>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DRI </a:t>
                    </a:r>
                    <a:r>
                      <a:rPr kumimoji="0" lang="en-US" sz="2400" b="0" i="0" u="none" strike="noStrike" kern="0" cap="none" spc="0" normalizeH="0" baseline="0" noProof="0" dirty="0" err="1">
                        <a:ln>
                          <a:noFill/>
                        </a:ln>
                        <a:solidFill>
                          <a:prstClr val="white"/>
                        </a:solidFill>
                        <a:effectLst/>
                        <a:uLnTx/>
                        <a:uFillTx/>
                        <a:latin typeface="Calibri"/>
                        <a:ea typeface="+mn-ea"/>
                        <a:cs typeface="+mn-cs"/>
                      </a:rPr>
                      <a:t>Unsoed</a:t>
                    </a: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sp>
                <p:nvSpPr>
                  <p:cNvPr id="24" name="Rounded Rectangle 38">
                    <a:extLst>
                      <a:ext uri="{FF2B5EF4-FFF2-40B4-BE49-F238E27FC236}">
                        <a16:creationId xmlns:a16="http://schemas.microsoft.com/office/drawing/2014/main" id="{C65DD9A8-C861-4908-A516-137C858B61B6}"/>
                      </a:ext>
                    </a:extLst>
                  </p:cNvPr>
                  <p:cNvSpPr/>
                  <p:nvPr/>
                </p:nvSpPr>
                <p:spPr>
                  <a:xfrm>
                    <a:off x="6286512" y="3714752"/>
                    <a:ext cx="2000264" cy="85725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Calibri"/>
                        <a:ea typeface="+mn-ea"/>
                        <a:cs typeface="+mn-cs"/>
                      </a:rPr>
                      <a:t>Pemeriksa</a:t>
                    </a:r>
                    <a:endParaRPr kumimoji="0" lang="en-US" sz="2400" b="0" i="0" u="none" strike="noStrike" kern="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Paten DJKI</a:t>
                    </a:r>
                  </a:p>
                </p:txBody>
              </p:sp>
              <p:sp>
                <p:nvSpPr>
                  <p:cNvPr id="25" name="Rounded Rectangle 39">
                    <a:extLst>
                      <a:ext uri="{FF2B5EF4-FFF2-40B4-BE49-F238E27FC236}">
                        <a16:creationId xmlns:a16="http://schemas.microsoft.com/office/drawing/2014/main" id="{4A6D090A-1F82-4976-8D4F-580F47906265}"/>
                      </a:ext>
                    </a:extLst>
                  </p:cNvPr>
                  <p:cNvSpPr/>
                  <p:nvPr/>
                </p:nvSpPr>
                <p:spPr>
                  <a:xfrm>
                    <a:off x="4786314" y="5715016"/>
                    <a:ext cx="2000264" cy="857256"/>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a:ea typeface="+mn-ea"/>
                        <a:cs typeface="+mn-cs"/>
                      </a:rPr>
                      <a:t>Inventor</a:t>
                    </a:r>
                  </a:p>
                </p:txBody>
              </p:sp>
              <p:cxnSp>
                <p:nvCxnSpPr>
                  <p:cNvPr id="26" name="Straight Arrow Connector 25">
                    <a:extLst>
                      <a:ext uri="{FF2B5EF4-FFF2-40B4-BE49-F238E27FC236}">
                        <a16:creationId xmlns:a16="http://schemas.microsoft.com/office/drawing/2014/main" id="{CE6A7824-295E-4CD0-8884-42AF49ED1E4A}"/>
                      </a:ext>
                    </a:extLst>
                  </p:cNvPr>
                  <p:cNvCxnSpPr/>
                  <p:nvPr/>
                </p:nvCxnSpPr>
                <p:spPr>
                  <a:xfrm>
                    <a:off x="5286380" y="4000504"/>
                    <a:ext cx="928694" cy="1588"/>
                  </a:xfrm>
                  <a:prstGeom prst="straightConnector1">
                    <a:avLst/>
                  </a:prstGeom>
                  <a:noFill/>
                  <a:ln w="76200" cap="flat" cmpd="sng" algn="ctr">
                    <a:solidFill>
                      <a:srgbClr val="5B9BD5">
                        <a:lumMod val="75000"/>
                      </a:srgbClr>
                    </a:solidFill>
                    <a:prstDash val="solid"/>
                    <a:miter lim="800000"/>
                    <a:headEnd type="arrow"/>
                    <a:tailEnd type="none"/>
                  </a:ln>
                  <a:effectLst/>
                </p:spPr>
              </p:cxnSp>
              <p:cxnSp>
                <p:nvCxnSpPr>
                  <p:cNvPr id="27" name="Straight Arrow Connector 26">
                    <a:extLst>
                      <a:ext uri="{FF2B5EF4-FFF2-40B4-BE49-F238E27FC236}">
                        <a16:creationId xmlns:a16="http://schemas.microsoft.com/office/drawing/2014/main" id="{04B1E16C-C0E5-4613-975A-3CC021BE2EE9}"/>
                      </a:ext>
                    </a:extLst>
                  </p:cNvPr>
                  <p:cNvCxnSpPr/>
                  <p:nvPr/>
                </p:nvCxnSpPr>
                <p:spPr>
                  <a:xfrm>
                    <a:off x="5286380" y="4284668"/>
                    <a:ext cx="928694" cy="1588"/>
                  </a:xfrm>
                  <a:prstGeom prst="straightConnector1">
                    <a:avLst/>
                  </a:prstGeom>
                  <a:noFill/>
                  <a:ln w="76200" cap="flat" cmpd="sng" algn="ctr">
                    <a:solidFill>
                      <a:sysClr val="windowText" lastClr="000000"/>
                    </a:solidFill>
                    <a:prstDash val="solid"/>
                    <a:miter lim="800000"/>
                    <a:tailEnd type="arrow"/>
                  </a:ln>
                  <a:effectLst/>
                </p:spPr>
              </p:cxnSp>
              <p:cxnSp>
                <p:nvCxnSpPr>
                  <p:cNvPr id="28" name="Straight Arrow Connector 27">
                    <a:extLst>
                      <a:ext uri="{FF2B5EF4-FFF2-40B4-BE49-F238E27FC236}">
                        <a16:creationId xmlns:a16="http://schemas.microsoft.com/office/drawing/2014/main" id="{6559023F-4D6C-4716-BE51-FA51ECAAC42C}"/>
                      </a:ext>
                    </a:extLst>
                  </p:cNvPr>
                  <p:cNvCxnSpPr/>
                  <p:nvPr/>
                </p:nvCxnSpPr>
                <p:spPr>
                  <a:xfrm>
                    <a:off x="3864115" y="4572008"/>
                    <a:ext cx="1428760" cy="1071570"/>
                  </a:xfrm>
                  <a:prstGeom prst="straightConnector1">
                    <a:avLst/>
                  </a:prstGeom>
                  <a:noFill/>
                  <a:ln w="76200" cap="flat" cmpd="sng" algn="ctr">
                    <a:solidFill>
                      <a:srgbClr val="5B9BD5">
                        <a:lumMod val="75000"/>
                      </a:srgbClr>
                    </a:solidFill>
                    <a:prstDash val="solid"/>
                    <a:miter lim="800000"/>
                    <a:tailEnd type="arrow"/>
                  </a:ln>
                  <a:effectLst/>
                </p:spPr>
              </p:cxnSp>
              <p:cxnSp>
                <p:nvCxnSpPr>
                  <p:cNvPr id="29" name="Straight Arrow Connector 28">
                    <a:extLst>
                      <a:ext uri="{FF2B5EF4-FFF2-40B4-BE49-F238E27FC236}">
                        <a16:creationId xmlns:a16="http://schemas.microsoft.com/office/drawing/2014/main" id="{38A9559C-BECA-4CD2-ABA5-D84D61D48FC5}"/>
                      </a:ext>
                    </a:extLst>
                  </p:cNvPr>
                  <p:cNvCxnSpPr/>
                  <p:nvPr/>
                </p:nvCxnSpPr>
                <p:spPr>
                  <a:xfrm>
                    <a:off x="4221305" y="4572008"/>
                    <a:ext cx="1428760" cy="1071570"/>
                  </a:xfrm>
                  <a:prstGeom prst="straightConnector1">
                    <a:avLst/>
                  </a:prstGeom>
                  <a:noFill/>
                  <a:ln w="76200" cap="flat" cmpd="sng" algn="ctr">
                    <a:solidFill>
                      <a:sysClr val="windowText" lastClr="000000"/>
                    </a:solidFill>
                    <a:prstDash val="solid"/>
                    <a:miter lim="800000"/>
                    <a:headEnd type="arrow"/>
                    <a:tailEnd type="none"/>
                  </a:ln>
                  <a:effectLst/>
                </p:spPr>
              </p:cxnSp>
            </p:grpSp>
          </p:grpSp>
          <p:sp>
            <p:nvSpPr>
              <p:cNvPr id="20" name="TextBox 19">
                <a:extLst>
                  <a:ext uri="{FF2B5EF4-FFF2-40B4-BE49-F238E27FC236}">
                    <a16:creationId xmlns:a16="http://schemas.microsoft.com/office/drawing/2014/main" id="{E299A5CF-9DE3-4A43-A41B-1FB8A99805C9}"/>
                  </a:ext>
                </a:extLst>
              </p:cNvPr>
              <p:cNvSpPr txBox="1"/>
              <p:nvPr/>
            </p:nvSpPr>
            <p:spPr>
              <a:xfrm>
                <a:off x="6215074" y="4786322"/>
                <a:ext cx="1285884"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50" normalizeH="0" baseline="0" noProof="0" dirty="0">
                    <a:ln w="11430"/>
                    <a:solidFill>
                      <a:srgbClr val="A5A5A5">
                        <a:lumMod val="50000"/>
                      </a:srgbClr>
                    </a:solidFill>
                    <a:effectLst>
                      <a:outerShdw blurRad="76200" dist="50800" dir="5400000" algn="tl" rotWithShape="0">
                        <a:srgbClr val="000000">
                          <a:alpha val="65000"/>
                        </a:srgbClr>
                      </a:outerShdw>
                    </a:effectLst>
                    <a:uLnTx/>
                    <a:uFillTx/>
                    <a:latin typeface="Calibri"/>
                    <a:ea typeface="+mn-ea"/>
                    <a:cs typeface="+mn-cs"/>
                  </a:rPr>
                  <a:t>Hearing </a:t>
                </a:r>
              </a:p>
            </p:txBody>
          </p:sp>
        </p:grpSp>
      </p:grpSp>
      <p:sp>
        <p:nvSpPr>
          <p:cNvPr id="30" name="Right Arrow 30">
            <a:extLst>
              <a:ext uri="{FF2B5EF4-FFF2-40B4-BE49-F238E27FC236}">
                <a16:creationId xmlns:a16="http://schemas.microsoft.com/office/drawing/2014/main" id="{E151880E-C2C6-42CD-A38A-6EE89CC57A3B}"/>
              </a:ext>
            </a:extLst>
          </p:cNvPr>
          <p:cNvSpPr/>
          <p:nvPr/>
        </p:nvSpPr>
        <p:spPr>
          <a:xfrm>
            <a:off x="4988892" y="4170357"/>
            <a:ext cx="571504" cy="785818"/>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8893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23B27561-8E7C-4A86-8CFC-AFB0AE1264B3}"/>
              </a:ext>
            </a:extLst>
          </p:cNvPr>
          <p:cNvPicPr>
            <a:picLocks noChangeAspect="1"/>
          </p:cNvPicPr>
          <p:nvPr/>
        </p:nvPicPr>
        <p:blipFill>
          <a:blip r:embed="rId2"/>
          <a:stretch>
            <a:fillRect/>
          </a:stretch>
        </p:blipFill>
        <p:spPr>
          <a:xfrm>
            <a:off x="137962" y="1561095"/>
            <a:ext cx="7706627" cy="5128410"/>
          </a:xfrm>
          <a:prstGeom prst="rect">
            <a:avLst/>
          </a:prstGeom>
        </p:spPr>
      </p:pic>
      <p:sp>
        <p:nvSpPr>
          <p:cNvPr id="2" name="Title 1">
            <a:extLst>
              <a:ext uri="{FF2B5EF4-FFF2-40B4-BE49-F238E27FC236}">
                <a16:creationId xmlns:a16="http://schemas.microsoft.com/office/drawing/2014/main" id="{43F0051C-41A9-4FAB-8DC1-D67AEFCE4F23}"/>
              </a:ext>
            </a:extLst>
          </p:cNvPr>
          <p:cNvSpPr>
            <a:spLocks noGrp="1"/>
          </p:cNvSpPr>
          <p:nvPr>
            <p:ph type="title"/>
          </p:nvPr>
        </p:nvSpPr>
        <p:spPr>
          <a:xfrm>
            <a:off x="340093" y="319963"/>
            <a:ext cx="9509760" cy="613129"/>
          </a:xfrm>
        </p:spPr>
        <p:txBody>
          <a:bodyPr/>
          <a:lstStyle/>
          <a:p>
            <a:r>
              <a:rPr kumimoji="0" lang="en-US" sz="2800" b="1" i="0" u="none" strike="noStrike" kern="1200" cap="none" spc="0" normalizeH="0" baseline="0" noProof="0" dirty="0" err="1">
                <a:ln>
                  <a:noFill/>
                </a:ln>
                <a:solidFill>
                  <a:srgbClr val="C0504D">
                    <a:lumMod val="75000"/>
                  </a:srgbClr>
                </a:solidFill>
                <a:effectLst/>
                <a:uLnTx/>
                <a:uFillTx/>
                <a:latin typeface="Calibri"/>
                <a:ea typeface="+mn-ea"/>
                <a:cs typeface="Abadi MT Condensed Extra Bold"/>
              </a:rPr>
              <a:t>Upaya-upaya</a:t>
            </a:r>
            <a:r>
              <a:rPr kumimoji="0" lang="en-US" sz="2800" b="1" i="0" u="none" strike="noStrike" kern="1200" cap="none" spc="0" normalizeH="0" baseline="0" noProof="0" dirty="0">
                <a:ln>
                  <a:noFill/>
                </a:ln>
                <a:solidFill>
                  <a:srgbClr val="C0504D">
                    <a:lumMod val="75000"/>
                  </a:srgbClr>
                </a:solidFill>
                <a:effectLst/>
                <a:uLnTx/>
                <a:uFillTx/>
                <a:latin typeface="Calibri"/>
                <a:ea typeface="+mn-ea"/>
                <a:cs typeface="Abadi MT Condensed Extra Bold"/>
              </a:rPr>
              <a:t> </a:t>
            </a:r>
            <a:r>
              <a:rPr kumimoji="0" lang="en-US" sz="2800" b="1" i="0" u="none" strike="noStrike" kern="1200" cap="none" spc="0" normalizeH="0" baseline="0" noProof="0" dirty="0" err="1">
                <a:ln>
                  <a:noFill/>
                </a:ln>
                <a:solidFill>
                  <a:srgbClr val="C0504D">
                    <a:lumMod val="75000"/>
                  </a:srgbClr>
                </a:solidFill>
                <a:effectLst/>
                <a:uLnTx/>
                <a:uFillTx/>
                <a:latin typeface="Calibri"/>
                <a:ea typeface="+mn-ea"/>
                <a:cs typeface="Abadi MT Condensed Extra Bold"/>
              </a:rPr>
              <a:t>Promosi</a:t>
            </a:r>
            <a:r>
              <a:rPr kumimoji="0" lang="en-US" sz="2800" b="1" i="0" u="none" strike="noStrike" kern="1200" cap="none" spc="0" normalizeH="0" baseline="0" noProof="0" dirty="0">
                <a:ln>
                  <a:noFill/>
                </a:ln>
                <a:solidFill>
                  <a:srgbClr val="C0504D">
                    <a:lumMod val="75000"/>
                  </a:srgbClr>
                </a:solidFill>
                <a:effectLst/>
                <a:uLnTx/>
                <a:uFillTx/>
                <a:latin typeface="Calibri"/>
                <a:ea typeface="+mn-ea"/>
                <a:cs typeface="Abadi MT Condensed Extra Bold"/>
              </a:rPr>
              <a:t> &amp; </a:t>
            </a:r>
            <a:r>
              <a:rPr kumimoji="0" lang="en-US" sz="2800" b="1" i="0" u="none" strike="noStrike" kern="1200" cap="none" spc="0" normalizeH="0" baseline="0" noProof="0" dirty="0" err="1">
                <a:ln>
                  <a:noFill/>
                </a:ln>
                <a:solidFill>
                  <a:srgbClr val="C0504D">
                    <a:lumMod val="75000"/>
                  </a:srgbClr>
                </a:solidFill>
                <a:effectLst/>
                <a:uLnTx/>
                <a:uFillTx/>
                <a:latin typeface="Calibri"/>
                <a:ea typeface="+mn-ea"/>
                <a:cs typeface="Abadi MT Condensed Extra Bold"/>
              </a:rPr>
              <a:t>Alih</a:t>
            </a:r>
            <a:r>
              <a:rPr kumimoji="0" lang="en-US" sz="2800" b="1" i="0" u="none" strike="noStrike" kern="1200" cap="none" spc="0" normalizeH="0" baseline="0" noProof="0" dirty="0">
                <a:ln>
                  <a:noFill/>
                </a:ln>
                <a:solidFill>
                  <a:srgbClr val="C0504D">
                    <a:lumMod val="75000"/>
                  </a:srgbClr>
                </a:solidFill>
                <a:effectLst/>
                <a:uLnTx/>
                <a:uFillTx/>
                <a:latin typeface="Calibri"/>
                <a:ea typeface="+mn-ea"/>
                <a:cs typeface="Abadi MT Condensed Extra Bold"/>
              </a:rPr>
              <a:t> </a:t>
            </a:r>
            <a:r>
              <a:rPr kumimoji="0" lang="en-US" sz="2800" b="1" i="0" u="none" strike="noStrike" kern="1200" cap="none" spc="0" normalizeH="0" baseline="0" noProof="0" dirty="0" err="1">
                <a:ln>
                  <a:noFill/>
                </a:ln>
                <a:solidFill>
                  <a:srgbClr val="C0504D">
                    <a:lumMod val="75000"/>
                  </a:srgbClr>
                </a:solidFill>
                <a:effectLst/>
                <a:uLnTx/>
                <a:uFillTx/>
                <a:latin typeface="Calibri"/>
                <a:ea typeface="+mn-ea"/>
                <a:cs typeface="Abadi MT Condensed Extra Bold"/>
              </a:rPr>
              <a:t>Teknologi</a:t>
            </a:r>
            <a:r>
              <a:rPr kumimoji="0" lang="en-US" sz="2800" b="1" i="0" u="none" strike="noStrike" kern="1200" cap="none" spc="0" normalizeH="0" baseline="0" noProof="0" dirty="0">
                <a:ln>
                  <a:noFill/>
                </a:ln>
                <a:solidFill>
                  <a:srgbClr val="C0504D">
                    <a:lumMod val="75000"/>
                  </a:srgbClr>
                </a:solidFill>
                <a:effectLst/>
                <a:uLnTx/>
                <a:uFillTx/>
                <a:latin typeface="Calibri"/>
                <a:ea typeface="+mn-ea"/>
                <a:cs typeface="Abadi MT Condensed Extra Bold"/>
              </a:rPr>
              <a:t> </a:t>
            </a:r>
            <a:endParaRPr lang="en-ID" dirty="0"/>
          </a:p>
        </p:txBody>
      </p:sp>
      <p:grpSp>
        <p:nvGrpSpPr>
          <p:cNvPr id="39" name="Group 38">
            <a:extLst>
              <a:ext uri="{FF2B5EF4-FFF2-40B4-BE49-F238E27FC236}">
                <a16:creationId xmlns:a16="http://schemas.microsoft.com/office/drawing/2014/main" id="{E42E4C7E-6F1B-43EB-AE26-7E98CEA4C76F}"/>
              </a:ext>
            </a:extLst>
          </p:cNvPr>
          <p:cNvGrpSpPr/>
          <p:nvPr/>
        </p:nvGrpSpPr>
        <p:grpSpPr>
          <a:xfrm>
            <a:off x="4853215" y="1492443"/>
            <a:ext cx="6551997" cy="4636026"/>
            <a:chOff x="3014790" y="1405815"/>
            <a:chExt cx="6551997" cy="4636026"/>
          </a:xfrm>
        </p:grpSpPr>
        <p:grpSp>
          <p:nvGrpSpPr>
            <p:cNvPr id="4" name="Group 3">
              <a:extLst>
                <a:ext uri="{FF2B5EF4-FFF2-40B4-BE49-F238E27FC236}">
                  <a16:creationId xmlns:a16="http://schemas.microsoft.com/office/drawing/2014/main" id="{EAC93CA4-6CDE-46BA-98F3-FC6809FEAFFF}"/>
                </a:ext>
              </a:extLst>
            </p:cNvPr>
            <p:cNvGrpSpPr/>
            <p:nvPr/>
          </p:nvGrpSpPr>
          <p:grpSpPr>
            <a:xfrm>
              <a:off x="4089638" y="1628138"/>
              <a:ext cx="551982" cy="455108"/>
              <a:chOff x="4080277" y="1600745"/>
              <a:chExt cx="743229" cy="614596"/>
            </a:xfrm>
          </p:grpSpPr>
          <p:sp>
            <p:nvSpPr>
              <p:cNvPr id="5" name="Rectangle 4">
                <a:extLst>
                  <a:ext uri="{FF2B5EF4-FFF2-40B4-BE49-F238E27FC236}">
                    <a16:creationId xmlns:a16="http://schemas.microsoft.com/office/drawing/2014/main" id="{203A660D-D524-4DCA-91CC-E3B14A32AAC8}"/>
                  </a:ext>
                </a:extLst>
              </p:cNvPr>
              <p:cNvSpPr/>
              <p:nvPr/>
            </p:nvSpPr>
            <p:spPr>
              <a:xfrm rot="2714620">
                <a:off x="4210208" y="1602043"/>
                <a:ext cx="614596" cy="612000"/>
              </a:xfrm>
              <a:prstGeom prst="rect">
                <a:avLst/>
              </a:prstGeom>
              <a:solidFill>
                <a:sysClr val="window" lastClr="FFFFFF">
                  <a:lumMod val="75000"/>
                </a:sys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32E8F028-AF3A-4828-A801-9D7C651ADC5B}"/>
                  </a:ext>
                </a:extLst>
              </p:cNvPr>
              <p:cNvSpPr/>
              <p:nvPr/>
            </p:nvSpPr>
            <p:spPr>
              <a:xfrm rot="2714620">
                <a:off x="4080277" y="1782044"/>
                <a:ext cx="252000" cy="252000"/>
              </a:xfrm>
              <a:prstGeom prst="rect">
                <a:avLst/>
              </a:prstGeom>
              <a:solidFill>
                <a:srgbClr val="008CC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226BA295-80EF-437B-A1B1-643009F424CC}"/>
                  </a:ext>
                </a:extLst>
              </p:cNvPr>
              <p:cNvSpPr txBox="1"/>
              <p:nvPr/>
            </p:nvSpPr>
            <p:spPr>
              <a:xfrm>
                <a:off x="4323326" y="1625193"/>
                <a:ext cx="362774" cy="47208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1</a:t>
                </a:r>
              </a:p>
            </p:txBody>
          </p:sp>
        </p:grpSp>
        <p:grpSp>
          <p:nvGrpSpPr>
            <p:cNvPr id="8" name="Group 7">
              <a:extLst>
                <a:ext uri="{FF2B5EF4-FFF2-40B4-BE49-F238E27FC236}">
                  <a16:creationId xmlns:a16="http://schemas.microsoft.com/office/drawing/2014/main" id="{BA64CEE0-AC98-457B-B160-C348B8DD5B29}"/>
                </a:ext>
              </a:extLst>
            </p:cNvPr>
            <p:cNvGrpSpPr/>
            <p:nvPr/>
          </p:nvGrpSpPr>
          <p:grpSpPr>
            <a:xfrm>
              <a:off x="3898268" y="2281459"/>
              <a:ext cx="569896" cy="471293"/>
              <a:chOff x="4080277" y="1600745"/>
              <a:chExt cx="743229" cy="614596"/>
            </a:xfrm>
          </p:grpSpPr>
          <p:sp>
            <p:nvSpPr>
              <p:cNvPr id="9" name="Rectangle 8">
                <a:extLst>
                  <a:ext uri="{FF2B5EF4-FFF2-40B4-BE49-F238E27FC236}">
                    <a16:creationId xmlns:a16="http://schemas.microsoft.com/office/drawing/2014/main" id="{9B38BFCD-F321-4CB4-949E-9F48DF2369F9}"/>
                  </a:ext>
                </a:extLst>
              </p:cNvPr>
              <p:cNvSpPr/>
              <p:nvPr/>
            </p:nvSpPr>
            <p:spPr>
              <a:xfrm rot="2714620">
                <a:off x="4210208" y="1602043"/>
                <a:ext cx="614596" cy="612000"/>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55A8077-4D0D-4966-A9F0-4F8BB78B6035}"/>
                  </a:ext>
                </a:extLst>
              </p:cNvPr>
              <p:cNvSpPr/>
              <p:nvPr/>
            </p:nvSpPr>
            <p:spPr>
              <a:xfrm rot="2714620">
                <a:off x="4080277" y="1782044"/>
                <a:ext cx="252000" cy="252000"/>
              </a:xfrm>
              <a:prstGeom prst="rect">
                <a:avLst/>
              </a:prstGeom>
              <a:solidFill>
                <a:srgbClr val="008CC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977E9AA-7B22-4EEC-A142-A47DEB6A0FD2}"/>
                  </a:ext>
                </a:extLst>
              </p:cNvPr>
              <p:cNvSpPr txBox="1"/>
              <p:nvPr/>
            </p:nvSpPr>
            <p:spPr>
              <a:xfrm>
                <a:off x="4357144" y="1664508"/>
                <a:ext cx="362774" cy="47208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2</a:t>
                </a:r>
              </a:p>
            </p:txBody>
          </p:sp>
        </p:grpSp>
        <p:grpSp>
          <p:nvGrpSpPr>
            <p:cNvPr id="12" name="Group 11">
              <a:extLst>
                <a:ext uri="{FF2B5EF4-FFF2-40B4-BE49-F238E27FC236}">
                  <a16:creationId xmlns:a16="http://schemas.microsoft.com/office/drawing/2014/main" id="{2E5DD09C-AE5D-4CAE-9D11-691801BA8DDE}"/>
                </a:ext>
              </a:extLst>
            </p:cNvPr>
            <p:cNvGrpSpPr/>
            <p:nvPr/>
          </p:nvGrpSpPr>
          <p:grpSpPr>
            <a:xfrm>
              <a:off x="3668517" y="2986052"/>
              <a:ext cx="586433" cy="475916"/>
              <a:chOff x="4080277" y="1600745"/>
              <a:chExt cx="743229" cy="614596"/>
            </a:xfrm>
          </p:grpSpPr>
          <p:sp>
            <p:nvSpPr>
              <p:cNvPr id="13" name="Rectangle 12">
                <a:extLst>
                  <a:ext uri="{FF2B5EF4-FFF2-40B4-BE49-F238E27FC236}">
                    <a16:creationId xmlns:a16="http://schemas.microsoft.com/office/drawing/2014/main" id="{FEF53D59-B920-4582-83C0-CC8596D0CCED}"/>
                  </a:ext>
                </a:extLst>
              </p:cNvPr>
              <p:cNvSpPr/>
              <p:nvPr/>
            </p:nvSpPr>
            <p:spPr>
              <a:xfrm rot="2714620">
                <a:off x="4210208" y="1602043"/>
                <a:ext cx="614596" cy="612000"/>
              </a:xfrm>
              <a:prstGeom prst="rect">
                <a:avLst/>
              </a:prstGeom>
              <a:solidFill>
                <a:sysClr val="window" lastClr="FFFFFF">
                  <a:lumMod val="75000"/>
                </a:sys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F663C6F7-9B17-4AFE-B5B3-11D26559335A}"/>
                  </a:ext>
                </a:extLst>
              </p:cNvPr>
              <p:cNvSpPr/>
              <p:nvPr/>
            </p:nvSpPr>
            <p:spPr>
              <a:xfrm rot="2714620">
                <a:off x="4080277" y="1782044"/>
                <a:ext cx="252000" cy="252000"/>
              </a:xfrm>
              <a:prstGeom prst="rect">
                <a:avLst/>
              </a:prstGeom>
              <a:solidFill>
                <a:srgbClr val="008CC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152C96F2-DBB3-465F-9323-DF729503797D}"/>
                  </a:ext>
                </a:extLst>
              </p:cNvPr>
              <p:cNvSpPr txBox="1"/>
              <p:nvPr/>
            </p:nvSpPr>
            <p:spPr>
              <a:xfrm>
                <a:off x="4354191" y="1674960"/>
                <a:ext cx="362774" cy="47208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3</a:t>
                </a:r>
              </a:p>
            </p:txBody>
          </p:sp>
        </p:grpSp>
        <p:grpSp>
          <p:nvGrpSpPr>
            <p:cNvPr id="16" name="Group 15">
              <a:extLst>
                <a:ext uri="{FF2B5EF4-FFF2-40B4-BE49-F238E27FC236}">
                  <a16:creationId xmlns:a16="http://schemas.microsoft.com/office/drawing/2014/main" id="{EE14B495-1E39-4573-B4F0-53EC9B2DD7DE}"/>
                </a:ext>
              </a:extLst>
            </p:cNvPr>
            <p:cNvGrpSpPr/>
            <p:nvPr/>
          </p:nvGrpSpPr>
          <p:grpSpPr>
            <a:xfrm>
              <a:off x="3445763" y="3633995"/>
              <a:ext cx="646998" cy="490970"/>
              <a:chOff x="4080277" y="1600744"/>
              <a:chExt cx="743231" cy="614596"/>
            </a:xfrm>
          </p:grpSpPr>
          <p:sp>
            <p:nvSpPr>
              <p:cNvPr id="17" name="Rectangle 16">
                <a:extLst>
                  <a:ext uri="{FF2B5EF4-FFF2-40B4-BE49-F238E27FC236}">
                    <a16:creationId xmlns:a16="http://schemas.microsoft.com/office/drawing/2014/main" id="{7BB971D4-EAFA-4C9C-B57F-F6DEEDE65AC8}"/>
                  </a:ext>
                </a:extLst>
              </p:cNvPr>
              <p:cNvSpPr/>
              <p:nvPr/>
            </p:nvSpPr>
            <p:spPr>
              <a:xfrm rot="2714620">
                <a:off x="4210210" y="1602042"/>
                <a:ext cx="614596" cy="612000"/>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E668A3B9-FD14-4CF6-A8C5-BCCF559915B0}"/>
                  </a:ext>
                </a:extLst>
              </p:cNvPr>
              <p:cNvSpPr/>
              <p:nvPr/>
            </p:nvSpPr>
            <p:spPr>
              <a:xfrm rot="2714620">
                <a:off x="4080277" y="1782044"/>
                <a:ext cx="252000" cy="252000"/>
              </a:xfrm>
              <a:prstGeom prst="rect">
                <a:avLst/>
              </a:prstGeom>
              <a:solidFill>
                <a:srgbClr val="008CC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4DD601E1-CCB9-4FC5-B58E-51DDBA4A102D}"/>
                  </a:ext>
                </a:extLst>
              </p:cNvPr>
              <p:cNvSpPr txBox="1"/>
              <p:nvPr/>
            </p:nvSpPr>
            <p:spPr>
              <a:xfrm>
                <a:off x="4357145" y="1610267"/>
                <a:ext cx="362773" cy="47208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4</a:t>
                </a:r>
              </a:p>
            </p:txBody>
          </p:sp>
        </p:grpSp>
        <p:grpSp>
          <p:nvGrpSpPr>
            <p:cNvPr id="20" name="Group 19">
              <a:extLst>
                <a:ext uri="{FF2B5EF4-FFF2-40B4-BE49-F238E27FC236}">
                  <a16:creationId xmlns:a16="http://schemas.microsoft.com/office/drawing/2014/main" id="{0B36A265-7692-4BF8-B9B1-651E82E49CA0}"/>
                </a:ext>
              </a:extLst>
            </p:cNvPr>
            <p:cNvGrpSpPr/>
            <p:nvPr/>
          </p:nvGrpSpPr>
          <p:grpSpPr>
            <a:xfrm>
              <a:off x="3241688" y="4379344"/>
              <a:ext cx="616557" cy="463010"/>
              <a:chOff x="4080277" y="1600745"/>
              <a:chExt cx="743229" cy="614596"/>
            </a:xfrm>
          </p:grpSpPr>
          <p:sp>
            <p:nvSpPr>
              <p:cNvPr id="21" name="Rectangle 20">
                <a:extLst>
                  <a:ext uri="{FF2B5EF4-FFF2-40B4-BE49-F238E27FC236}">
                    <a16:creationId xmlns:a16="http://schemas.microsoft.com/office/drawing/2014/main" id="{C04E7455-0FC4-4BA8-A849-7DF24B481118}"/>
                  </a:ext>
                </a:extLst>
              </p:cNvPr>
              <p:cNvSpPr/>
              <p:nvPr/>
            </p:nvSpPr>
            <p:spPr>
              <a:xfrm rot="2714620">
                <a:off x="4210208" y="1602043"/>
                <a:ext cx="614596" cy="612000"/>
              </a:xfrm>
              <a:prstGeom prst="rect">
                <a:avLst/>
              </a:prstGeom>
              <a:solidFill>
                <a:sysClr val="window" lastClr="FFFFFF">
                  <a:lumMod val="75000"/>
                </a:sys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A7E7D94-11C7-4D53-84E5-972F97BBD90E}"/>
                  </a:ext>
                </a:extLst>
              </p:cNvPr>
              <p:cNvSpPr/>
              <p:nvPr/>
            </p:nvSpPr>
            <p:spPr>
              <a:xfrm rot="2714620">
                <a:off x="4080277" y="1782044"/>
                <a:ext cx="252000" cy="252000"/>
              </a:xfrm>
              <a:prstGeom prst="rect">
                <a:avLst/>
              </a:prstGeom>
              <a:solidFill>
                <a:srgbClr val="008CC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5252AFE4-1E75-4759-9387-8D7A0EA5FD4B}"/>
                  </a:ext>
                </a:extLst>
              </p:cNvPr>
              <p:cNvSpPr txBox="1"/>
              <p:nvPr/>
            </p:nvSpPr>
            <p:spPr>
              <a:xfrm>
                <a:off x="4354191" y="1674960"/>
                <a:ext cx="362774" cy="47208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5</a:t>
                </a:r>
              </a:p>
            </p:txBody>
          </p:sp>
        </p:grpSp>
        <p:grpSp>
          <p:nvGrpSpPr>
            <p:cNvPr id="24" name="Group 23">
              <a:extLst>
                <a:ext uri="{FF2B5EF4-FFF2-40B4-BE49-F238E27FC236}">
                  <a16:creationId xmlns:a16="http://schemas.microsoft.com/office/drawing/2014/main" id="{B2DDA008-EE8D-4E55-ABCD-84874B8F274C}"/>
                </a:ext>
              </a:extLst>
            </p:cNvPr>
            <p:cNvGrpSpPr/>
            <p:nvPr/>
          </p:nvGrpSpPr>
          <p:grpSpPr>
            <a:xfrm>
              <a:off x="3014790" y="5255152"/>
              <a:ext cx="604600" cy="459928"/>
              <a:chOff x="4080277" y="1600745"/>
              <a:chExt cx="743229" cy="614596"/>
            </a:xfrm>
          </p:grpSpPr>
          <p:sp>
            <p:nvSpPr>
              <p:cNvPr id="25" name="Rectangle 24">
                <a:extLst>
                  <a:ext uri="{FF2B5EF4-FFF2-40B4-BE49-F238E27FC236}">
                    <a16:creationId xmlns:a16="http://schemas.microsoft.com/office/drawing/2014/main" id="{6D423D24-A972-4693-8441-B8EBCCAAD3B4}"/>
                  </a:ext>
                </a:extLst>
              </p:cNvPr>
              <p:cNvSpPr/>
              <p:nvPr/>
            </p:nvSpPr>
            <p:spPr>
              <a:xfrm rot="2714620">
                <a:off x="4210208" y="1602043"/>
                <a:ext cx="614596" cy="612000"/>
              </a:xfrm>
              <a:prstGeom prst="rect">
                <a:avLst/>
              </a:prstGeom>
              <a:solidFill>
                <a:srgbClr val="F79646">
                  <a:lumMod val="60000"/>
                  <a:lumOff val="40000"/>
                </a:srgbClr>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21A29C19-08EA-492E-81B6-2F7A8CAB51E2}"/>
                  </a:ext>
                </a:extLst>
              </p:cNvPr>
              <p:cNvSpPr/>
              <p:nvPr/>
            </p:nvSpPr>
            <p:spPr>
              <a:xfrm rot="2714620">
                <a:off x="4080277" y="1782044"/>
                <a:ext cx="252000" cy="252000"/>
              </a:xfrm>
              <a:prstGeom prst="rect">
                <a:avLst/>
              </a:prstGeom>
              <a:solidFill>
                <a:srgbClr val="008CC1"/>
              </a:solidFill>
              <a:ln w="254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7F12B4EB-3105-4074-BC3A-27478009AED3}"/>
                  </a:ext>
                </a:extLst>
              </p:cNvPr>
              <p:cNvSpPr txBox="1"/>
              <p:nvPr/>
            </p:nvSpPr>
            <p:spPr>
              <a:xfrm>
                <a:off x="4357144" y="1664508"/>
                <a:ext cx="362774" cy="47208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6</a:t>
                </a:r>
              </a:p>
            </p:txBody>
          </p:sp>
        </p:grpSp>
        <p:sp>
          <p:nvSpPr>
            <p:cNvPr id="28" name="Title 3">
              <a:extLst>
                <a:ext uri="{FF2B5EF4-FFF2-40B4-BE49-F238E27FC236}">
                  <a16:creationId xmlns:a16="http://schemas.microsoft.com/office/drawing/2014/main" id="{3684520E-B256-4CA1-851F-0354A0BF6122}"/>
                </a:ext>
              </a:extLst>
            </p:cNvPr>
            <p:cNvSpPr txBox="1">
              <a:spLocks/>
            </p:cNvSpPr>
            <p:nvPr/>
          </p:nvSpPr>
          <p:spPr>
            <a:xfrm>
              <a:off x="4717409" y="1405815"/>
              <a:ext cx="4589084" cy="832268"/>
            </a:xfrm>
            <a:prstGeom prst="rect">
              <a:avLst/>
            </a:prstGeom>
            <a:solidFill>
              <a:schemeClr val="accent2"/>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j-ea"/>
                  <a:cs typeface="+mj-cs"/>
                </a:rPr>
                <a:t>Meningkatkan</a:t>
              </a:r>
              <a:r>
                <a:rPr kumimoji="0" lang="en-US" sz="1800" b="0" i="0" u="none" strike="noStrike" kern="1200" cap="none" spc="0" normalizeH="0" baseline="0" noProof="0" dirty="0">
                  <a:ln>
                    <a:noFill/>
                  </a:ln>
                  <a:solidFill>
                    <a:prstClr val="black"/>
                  </a:solidFill>
                  <a:effectLst/>
                  <a:uLnTx/>
                  <a:uFillTx/>
                  <a:latin typeface="Calibri"/>
                  <a:ea typeface="+mj-ea"/>
                  <a:cs typeface="+mj-cs"/>
                </a:rPr>
                <a:t> </a:t>
              </a:r>
              <a:r>
                <a:rPr kumimoji="0" lang="en-US" sz="2000" b="1" i="0" u="none" strike="noStrike" kern="1200" cap="none" spc="0" normalizeH="0" baseline="0" noProof="0" dirty="0" err="1">
                  <a:ln>
                    <a:noFill/>
                  </a:ln>
                  <a:solidFill>
                    <a:prstClr val="black"/>
                  </a:solidFill>
                  <a:effectLst/>
                  <a:uLnTx/>
                  <a:uFillTx/>
                  <a:latin typeface="Calibri"/>
                  <a:ea typeface="+mj-ea"/>
                  <a:cs typeface="+mj-cs"/>
                </a:rPr>
                <a:t>kerjasama</a:t>
              </a:r>
              <a:r>
                <a:rPr kumimoji="0" lang="en-US" sz="2000" b="1" i="0" u="none" strike="noStrike" kern="1200" cap="none" spc="0" normalizeH="0" baseline="0" noProof="0" dirty="0">
                  <a:ln>
                    <a:noFill/>
                  </a:ln>
                  <a:solidFill>
                    <a:prstClr val="black"/>
                  </a:solidFill>
                  <a:effectLst/>
                  <a:uLnTx/>
                  <a:uFillTx/>
                  <a:latin typeface="Calibri"/>
                  <a:ea typeface="+mj-ea"/>
                  <a:cs typeface="+mj-cs"/>
                </a:rPr>
                <a:t> </a:t>
              </a:r>
              <a:r>
                <a:rPr kumimoji="0" lang="en-US" sz="2000" b="1" i="0" u="none" strike="noStrike" kern="1200" cap="none" spc="0" normalizeH="0" baseline="0" noProof="0" dirty="0" err="1">
                  <a:ln>
                    <a:noFill/>
                  </a:ln>
                  <a:solidFill>
                    <a:prstClr val="black"/>
                  </a:solidFill>
                  <a:effectLst/>
                  <a:uLnTx/>
                  <a:uFillTx/>
                  <a:latin typeface="Calibri"/>
                  <a:ea typeface="+mj-ea"/>
                  <a:cs typeface="+mj-cs"/>
                </a:rPr>
                <a:t>riset</a:t>
              </a:r>
              <a:r>
                <a:rPr kumimoji="0" lang="en-US" sz="2000" b="1" i="0" u="none" strike="noStrike" kern="1200" cap="none" spc="0" normalizeH="0" baseline="0" noProof="0" dirty="0">
                  <a:ln>
                    <a:noFill/>
                  </a:ln>
                  <a:solidFill>
                    <a:prstClr val="black"/>
                  </a:solidFill>
                  <a:effectLst/>
                  <a:uLnTx/>
                  <a:uFillTx/>
                  <a:latin typeface="Calibri"/>
                  <a:ea typeface="+mj-ea"/>
                  <a:cs typeface="+mj-cs"/>
                </a:rPr>
                <a:t> </a:t>
              </a:r>
              <a:r>
                <a:rPr kumimoji="0" lang="en-US" sz="1800" b="0" i="0" u="none" strike="noStrike" kern="1200" cap="none" spc="0" normalizeH="0" baseline="0" noProof="0" dirty="0" err="1">
                  <a:ln>
                    <a:noFill/>
                  </a:ln>
                  <a:solidFill>
                    <a:prstClr val="black"/>
                  </a:solidFill>
                  <a:effectLst/>
                  <a:uLnTx/>
                  <a:uFillTx/>
                  <a:latin typeface="Calibri"/>
                  <a:ea typeface="+mj-ea"/>
                  <a:cs typeface="+mj-cs"/>
                </a:rPr>
                <a:t>dengan</a:t>
              </a:r>
              <a:r>
                <a:rPr kumimoji="0" lang="en-US" sz="1800" b="0" i="0" u="none" strike="noStrike" kern="1200" cap="none" spc="0" normalizeH="0" baseline="0" noProof="0" dirty="0">
                  <a:ln>
                    <a:noFill/>
                  </a:ln>
                  <a:solidFill>
                    <a:prstClr val="black"/>
                  </a:solidFill>
                  <a:effectLst/>
                  <a:uLnTx/>
                  <a:uFillTx/>
                  <a:latin typeface="Calibri"/>
                  <a:ea typeface="+mj-ea"/>
                  <a:cs typeface="+mj-cs"/>
                </a:rPr>
                <a:t> </a:t>
              </a:r>
              <a:r>
                <a:rPr kumimoji="0" lang="en-US" sz="1800" b="0" i="0" u="none" strike="noStrike" kern="1200" cap="none" spc="0" normalizeH="0" baseline="0" noProof="0" dirty="0" err="1">
                  <a:ln>
                    <a:noFill/>
                  </a:ln>
                  <a:solidFill>
                    <a:prstClr val="black"/>
                  </a:solidFill>
                  <a:effectLst/>
                  <a:uLnTx/>
                  <a:uFillTx/>
                  <a:latin typeface="Calibri"/>
                  <a:ea typeface="+mj-ea"/>
                  <a:cs typeface="+mj-cs"/>
                </a:rPr>
                <a:t>industri</a:t>
              </a:r>
              <a:endParaRPr kumimoji="0" lang="en-US" sz="1800" b="0" i="0" u="none" strike="noStrike" kern="1200" cap="none" spc="0" normalizeH="0" baseline="0" noProof="0" dirty="0">
                <a:ln>
                  <a:noFill/>
                </a:ln>
                <a:solidFill>
                  <a:prstClr val="black"/>
                </a:solidFill>
                <a:effectLst/>
                <a:uLnTx/>
                <a:uFillTx/>
                <a:latin typeface="Calibri"/>
                <a:ea typeface="+mj-ea"/>
                <a:cs typeface="+mj-cs"/>
              </a:endParaRPr>
            </a:p>
          </p:txBody>
        </p:sp>
        <p:sp>
          <p:nvSpPr>
            <p:cNvPr id="29" name="Title 3">
              <a:extLst>
                <a:ext uri="{FF2B5EF4-FFF2-40B4-BE49-F238E27FC236}">
                  <a16:creationId xmlns:a16="http://schemas.microsoft.com/office/drawing/2014/main" id="{93500503-9A42-48B0-BF3D-1473CC8F6CB3}"/>
                </a:ext>
              </a:extLst>
            </p:cNvPr>
            <p:cNvSpPr txBox="1">
              <a:spLocks/>
            </p:cNvSpPr>
            <p:nvPr/>
          </p:nvSpPr>
          <p:spPr>
            <a:xfrm>
              <a:off x="4539208" y="2105240"/>
              <a:ext cx="4731559" cy="832268"/>
            </a:xfrm>
            <a:prstGeom prst="rect">
              <a:avLst/>
            </a:prstGeom>
            <a:solidFill>
              <a:schemeClr val="accent1">
                <a:lumMod val="40000"/>
                <a:lumOff val="60000"/>
              </a:schemeClr>
            </a:solidFill>
            <a:ln>
              <a:solidFill>
                <a:schemeClr val="accent1">
                  <a:lumMod val="60000"/>
                  <a:lumOff val="40000"/>
                </a:schemeClr>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a:ea typeface="+mj-ea"/>
                  <a:cs typeface="+mj-cs"/>
                </a:rPr>
                <a:t>Promosi</a:t>
              </a:r>
              <a:r>
                <a:rPr kumimoji="0" lang="en-US" sz="2000" b="1" i="0" u="none" strike="noStrike" kern="1200" cap="none" spc="0" normalizeH="0" baseline="0" noProof="0" dirty="0">
                  <a:ln>
                    <a:noFill/>
                  </a:ln>
                  <a:solidFill>
                    <a:prstClr val="black"/>
                  </a:solidFill>
                  <a:effectLst/>
                  <a:uLnTx/>
                  <a:uFillTx/>
                  <a:latin typeface="Calibri"/>
                  <a:ea typeface="+mj-ea"/>
                  <a:cs typeface="+mj-cs"/>
                </a:rPr>
                <a:t> </a:t>
              </a:r>
              <a:r>
                <a:rPr kumimoji="0" lang="en-US" sz="2000" b="1" i="0" u="none" strike="noStrike" kern="1200" cap="none" spc="0" normalizeH="0" baseline="0" noProof="0" dirty="0" err="1">
                  <a:ln>
                    <a:noFill/>
                  </a:ln>
                  <a:solidFill>
                    <a:prstClr val="black"/>
                  </a:solidFill>
                  <a:effectLst/>
                  <a:uLnTx/>
                  <a:uFillTx/>
                  <a:latin typeface="Calibri"/>
                  <a:ea typeface="+mj-ea"/>
                  <a:cs typeface="+mj-cs"/>
                </a:rPr>
                <a:t>inovasi</a:t>
              </a:r>
              <a:r>
                <a:rPr kumimoji="0" lang="en-US" sz="2000" b="1" i="0" u="none" strike="noStrike" kern="1200" cap="none" spc="0" normalizeH="0" baseline="0" noProof="0" dirty="0">
                  <a:ln>
                    <a:noFill/>
                  </a:ln>
                  <a:solidFill>
                    <a:prstClr val="black"/>
                  </a:solidFill>
                  <a:effectLst/>
                  <a:uLnTx/>
                  <a:uFillTx/>
                  <a:latin typeface="Calibri"/>
                  <a:ea typeface="+mj-ea"/>
                  <a:cs typeface="+mj-cs"/>
                </a:rPr>
                <a:t> </a:t>
              </a:r>
              <a:r>
                <a:rPr kumimoji="0" lang="en-US" sz="1800" b="0" i="0" u="none" strike="noStrike" kern="1200" cap="none" spc="0" normalizeH="0" baseline="0" noProof="0" dirty="0" err="1">
                  <a:ln>
                    <a:noFill/>
                  </a:ln>
                  <a:solidFill>
                    <a:prstClr val="black"/>
                  </a:solidFill>
                  <a:effectLst/>
                  <a:uLnTx/>
                  <a:uFillTx/>
                  <a:latin typeface="Calibri"/>
                  <a:ea typeface="+mj-ea"/>
                  <a:cs typeface="+mj-cs"/>
                </a:rPr>
                <a:t>melalui</a:t>
              </a:r>
              <a:r>
                <a:rPr kumimoji="0" lang="en-US" sz="1800" b="0" i="0" u="none" strike="noStrike" kern="1200" cap="none" spc="0" normalizeH="0" baseline="0" noProof="0" dirty="0">
                  <a:ln>
                    <a:noFill/>
                  </a:ln>
                  <a:solidFill>
                    <a:prstClr val="black"/>
                  </a:solidFill>
                  <a:effectLst/>
                  <a:uLnTx/>
                  <a:uFillTx/>
                  <a:latin typeface="Calibri"/>
                  <a:ea typeface="+mj-ea"/>
                  <a:cs typeface="+mj-cs"/>
                </a:rPr>
                <a:t> </a:t>
              </a:r>
              <a:r>
                <a:rPr kumimoji="0" lang="en-US" sz="1800" b="0" i="0" u="none" strike="noStrike" kern="1200" cap="none" spc="0" normalizeH="0" baseline="0" noProof="0" dirty="0" err="1">
                  <a:ln>
                    <a:noFill/>
                  </a:ln>
                  <a:solidFill>
                    <a:prstClr val="black"/>
                  </a:solidFill>
                  <a:effectLst/>
                  <a:uLnTx/>
                  <a:uFillTx/>
                  <a:latin typeface="Calibri"/>
                  <a:ea typeface="+mj-ea"/>
                  <a:cs typeface="+mj-cs"/>
                </a:rPr>
                <a:t>berbagai</a:t>
              </a:r>
              <a:r>
                <a:rPr kumimoji="0" lang="en-US" sz="1800" b="0" i="0" u="none" strike="noStrike" kern="1200" cap="none" spc="0" normalizeH="0" baseline="0" noProof="0" dirty="0">
                  <a:ln>
                    <a:noFill/>
                  </a:ln>
                  <a:solidFill>
                    <a:prstClr val="black"/>
                  </a:solidFill>
                  <a:effectLst/>
                  <a:uLnTx/>
                  <a:uFillTx/>
                  <a:latin typeface="Calibri"/>
                  <a:ea typeface="+mj-ea"/>
                  <a:cs typeface="+mj-cs"/>
                </a:rPr>
                <a:t> media </a:t>
              </a:r>
              <a:r>
                <a:rPr kumimoji="0" lang="en-US" sz="1800" b="0" i="0" u="none" strike="noStrike" kern="1200" cap="none" spc="0" normalizeH="0" baseline="0" noProof="0" dirty="0" err="1">
                  <a:ln>
                    <a:noFill/>
                  </a:ln>
                  <a:solidFill>
                    <a:prstClr val="black"/>
                  </a:solidFill>
                  <a:effectLst/>
                  <a:uLnTx/>
                  <a:uFillTx/>
                  <a:latin typeface="Calibri"/>
                  <a:ea typeface="+mj-ea"/>
                  <a:cs typeface="+mj-cs"/>
                </a:rPr>
                <a:t>dan</a:t>
              </a:r>
              <a:r>
                <a:rPr kumimoji="0" lang="en-US" sz="1800" b="0" i="0" u="none" strike="noStrike" kern="1200" cap="none" spc="0" normalizeH="0" baseline="0" noProof="0" dirty="0">
                  <a:ln>
                    <a:noFill/>
                  </a:ln>
                  <a:solidFill>
                    <a:prstClr val="black"/>
                  </a:solidFill>
                  <a:effectLst/>
                  <a:uLnTx/>
                  <a:uFillTx/>
                  <a:latin typeface="Calibri"/>
                  <a:ea typeface="+mj-ea"/>
                  <a:cs typeface="+mj-cs"/>
                </a:rPr>
                <a:t> </a:t>
              </a:r>
              <a:r>
                <a:rPr kumimoji="0" lang="en-US" sz="1800" b="0" i="0" u="none" strike="noStrike" kern="1200" cap="none" spc="0" normalizeH="0" baseline="0" noProof="0" dirty="0" err="1">
                  <a:ln>
                    <a:noFill/>
                  </a:ln>
                  <a:solidFill>
                    <a:prstClr val="black"/>
                  </a:solidFill>
                  <a:effectLst/>
                  <a:uLnTx/>
                  <a:uFillTx/>
                  <a:latin typeface="Calibri"/>
                  <a:ea typeface="+mj-ea"/>
                  <a:cs typeface="+mj-cs"/>
                </a:rPr>
                <a:t>pameran</a:t>
              </a:r>
              <a:r>
                <a:rPr kumimoji="0" lang="en-US" sz="1800" b="0" i="0" u="none" strike="noStrike" kern="1200" cap="none" spc="0" normalizeH="0" baseline="0" noProof="0" dirty="0">
                  <a:ln>
                    <a:noFill/>
                  </a:ln>
                  <a:solidFill>
                    <a:prstClr val="black"/>
                  </a:solidFill>
                  <a:effectLst/>
                  <a:uLnTx/>
                  <a:uFillTx/>
                  <a:latin typeface="Calibri"/>
                  <a:ea typeface="+mj-ea"/>
                  <a:cs typeface="+mj-cs"/>
                </a:rPr>
                <a:t>/</a:t>
              </a:r>
              <a:r>
                <a:rPr kumimoji="0" lang="en-US" sz="1800" b="0" i="0" u="none" strike="noStrike" kern="1200" cap="none" spc="0" normalizeH="0" baseline="0" noProof="0" dirty="0" err="1">
                  <a:ln>
                    <a:noFill/>
                  </a:ln>
                  <a:solidFill>
                    <a:prstClr val="black"/>
                  </a:solidFill>
                  <a:effectLst/>
                  <a:uLnTx/>
                  <a:uFillTx/>
                  <a:latin typeface="Calibri"/>
                  <a:ea typeface="+mj-ea"/>
                  <a:cs typeface="+mj-cs"/>
                </a:rPr>
                <a:t>temu</a:t>
              </a:r>
              <a:r>
                <a:rPr kumimoji="0" lang="en-US" sz="1800" b="0" i="0" u="none" strike="noStrike" kern="1200" cap="none" spc="0" normalizeH="0" baseline="0" noProof="0" dirty="0">
                  <a:ln>
                    <a:noFill/>
                  </a:ln>
                  <a:solidFill>
                    <a:prstClr val="black"/>
                  </a:solidFill>
                  <a:effectLst/>
                  <a:uLnTx/>
                  <a:uFillTx/>
                  <a:latin typeface="Calibri"/>
                  <a:ea typeface="+mj-ea"/>
                  <a:cs typeface="+mj-cs"/>
                </a:rPr>
                <a:t> </a:t>
              </a:r>
              <a:r>
                <a:rPr kumimoji="0" lang="en-US" sz="1800" b="0" i="0" u="none" strike="noStrike" kern="1200" cap="none" spc="0" normalizeH="0" baseline="0" noProof="0" dirty="0" err="1">
                  <a:ln>
                    <a:noFill/>
                  </a:ln>
                  <a:solidFill>
                    <a:prstClr val="black"/>
                  </a:solidFill>
                  <a:effectLst/>
                  <a:uLnTx/>
                  <a:uFillTx/>
                  <a:latin typeface="Calibri"/>
                  <a:ea typeface="+mj-ea"/>
                  <a:cs typeface="+mj-cs"/>
                </a:rPr>
                <a:t>bisnis</a:t>
              </a:r>
              <a:endParaRPr kumimoji="0" lang="id-ID" sz="1800" b="0" i="0" u="none" strike="noStrike" kern="1200" cap="none" spc="0" normalizeH="0" baseline="0" noProof="0" dirty="0">
                <a:ln>
                  <a:noFill/>
                </a:ln>
                <a:solidFill>
                  <a:prstClr val="black"/>
                </a:solidFill>
                <a:effectLst/>
                <a:uLnTx/>
                <a:uFillTx/>
                <a:latin typeface="Calibri"/>
                <a:ea typeface="+mj-ea"/>
                <a:cs typeface="+mj-cs"/>
              </a:endParaRPr>
            </a:p>
          </p:txBody>
        </p:sp>
        <p:sp>
          <p:nvSpPr>
            <p:cNvPr id="30" name="Title 3">
              <a:extLst>
                <a:ext uri="{FF2B5EF4-FFF2-40B4-BE49-F238E27FC236}">
                  <a16:creationId xmlns:a16="http://schemas.microsoft.com/office/drawing/2014/main" id="{255947CA-CE46-47CF-BC3F-73876F42DC80}"/>
                </a:ext>
              </a:extLst>
            </p:cNvPr>
            <p:cNvSpPr txBox="1">
              <a:spLocks/>
            </p:cNvSpPr>
            <p:nvPr/>
          </p:nvSpPr>
          <p:spPr>
            <a:xfrm>
              <a:off x="4305674" y="2922028"/>
              <a:ext cx="4900404" cy="832268"/>
            </a:xfrm>
            <a:prstGeom prst="rect">
              <a:avLst/>
            </a:prstGeom>
            <a:solidFill>
              <a:schemeClr val="accent2">
                <a:lumMod val="40000"/>
                <a:lumOff val="6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d-ID" sz="2000" b="1" i="0" u="none" strike="noStrike" kern="1200" cap="none" spc="0" normalizeH="0" baseline="0" noProof="0" dirty="0">
                  <a:ln>
                    <a:noFill/>
                  </a:ln>
                  <a:solidFill>
                    <a:prstClr val="black"/>
                  </a:solidFill>
                  <a:effectLst/>
                  <a:uLnTx/>
                  <a:uFillTx/>
                  <a:latin typeface="Calibri"/>
                  <a:ea typeface="+mj-ea"/>
                  <a:cs typeface="+mj-cs"/>
                </a:rPr>
                <a:t>Pemberian </a:t>
              </a:r>
              <a:r>
                <a:rPr kumimoji="0" lang="en-US" sz="2000" b="1" i="0" u="none" strike="noStrike" kern="1200" cap="none" spc="0" normalizeH="0" baseline="0" noProof="0" dirty="0">
                  <a:ln>
                    <a:noFill/>
                  </a:ln>
                  <a:solidFill>
                    <a:prstClr val="black"/>
                  </a:solidFill>
                  <a:effectLst/>
                  <a:uLnTx/>
                  <a:uFillTx/>
                  <a:latin typeface="Calibri"/>
                  <a:ea typeface="+mj-ea"/>
                  <a:cs typeface="+mj-cs"/>
                </a:rPr>
                <a:t>H</a:t>
              </a:r>
              <a:r>
                <a:rPr kumimoji="0" lang="id-ID" sz="2000" b="1" i="0" u="none" strike="noStrike" kern="1200" cap="none" spc="0" normalizeH="0" baseline="0" noProof="0" dirty="0">
                  <a:ln>
                    <a:noFill/>
                  </a:ln>
                  <a:solidFill>
                    <a:prstClr val="black"/>
                  </a:solidFill>
                  <a:effectLst/>
                  <a:uLnTx/>
                  <a:uFillTx/>
                  <a:latin typeface="Calibri"/>
                  <a:ea typeface="+mj-ea"/>
                  <a:cs typeface="+mj-cs"/>
                </a:rPr>
                <a:t>ibah </a:t>
              </a:r>
              <a:r>
                <a:rPr kumimoji="0" lang="id-ID" sz="1800" b="0" i="0" u="none" strike="noStrike" kern="1200" cap="none" spc="0" normalizeH="0" baseline="0" noProof="0" dirty="0">
                  <a:ln>
                    <a:noFill/>
                  </a:ln>
                  <a:solidFill>
                    <a:prstClr val="black"/>
                  </a:solidFill>
                  <a:effectLst/>
                  <a:uLnTx/>
                  <a:uFillTx/>
                  <a:latin typeface="Calibri"/>
                  <a:ea typeface="+mj-ea"/>
                  <a:cs typeface="+mj-cs"/>
                </a:rPr>
                <a:t>Komersialisasi Inovasi </a:t>
              </a:r>
              <a:r>
                <a:rPr kumimoji="0" lang="en-US" sz="1800" b="0" i="0" u="none" strike="noStrike" kern="1200" cap="none" spc="0" normalizeH="0" baseline="0" noProof="0" dirty="0" err="1">
                  <a:ln>
                    <a:noFill/>
                  </a:ln>
                  <a:solidFill>
                    <a:prstClr val="black"/>
                  </a:solidFill>
                  <a:effectLst/>
                  <a:uLnTx/>
                  <a:uFillTx/>
                  <a:latin typeface="Calibri"/>
                  <a:ea typeface="+mj-ea"/>
                  <a:cs typeface="+mj-cs"/>
                </a:rPr>
                <a:t>Unsoed</a:t>
              </a:r>
              <a:endParaRPr kumimoji="0" lang="en-US" sz="1800" b="0" i="0" u="none" strike="noStrike" kern="1200" cap="none" spc="0" normalizeH="0" baseline="0" noProof="0" dirty="0">
                <a:ln>
                  <a:noFill/>
                </a:ln>
                <a:solidFill>
                  <a:prstClr val="black"/>
                </a:solidFill>
                <a:effectLst/>
                <a:uLnTx/>
                <a:uFillTx/>
                <a:latin typeface="Calibri"/>
                <a:ea typeface="+mj-ea"/>
                <a:cs typeface="+mj-cs"/>
              </a:endParaRPr>
            </a:p>
          </p:txBody>
        </p:sp>
        <p:sp>
          <p:nvSpPr>
            <p:cNvPr id="31" name="Title 3">
              <a:extLst>
                <a:ext uri="{FF2B5EF4-FFF2-40B4-BE49-F238E27FC236}">
                  <a16:creationId xmlns:a16="http://schemas.microsoft.com/office/drawing/2014/main" id="{1ACB7B91-1B1E-403B-B7A6-E1E79820E520}"/>
                </a:ext>
              </a:extLst>
            </p:cNvPr>
            <p:cNvSpPr txBox="1">
              <a:spLocks/>
            </p:cNvSpPr>
            <p:nvPr/>
          </p:nvSpPr>
          <p:spPr>
            <a:xfrm>
              <a:off x="4080678" y="3604484"/>
              <a:ext cx="5486109" cy="832268"/>
            </a:xfrm>
            <a:prstGeom prst="rect">
              <a:avLst/>
            </a:prstGeom>
            <a:solidFill>
              <a:schemeClr val="accent1">
                <a:lumMod val="40000"/>
                <a:lumOff val="6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j-ea"/>
                  <a:cs typeface="+mj-cs"/>
                </a:rPr>
                <a:t>Memperkuat</a:t>
              </a:r>
              <a:r>
                <a:rPr kumimoji="0" lang="en-US" sz="1800" b="0" i="0" u="none" strike="noStrike" kern="1200" cap="none" spc="0" normalizeH="0" baseline="0" noProof="0" dirty="0">
                  <a:ln>
                    <a:noFill/>
                  </a:ln>
                  <a:solidFill>
                    <a:prstClr val="black"/>
                  </a:solidFill>
                  <a:effectLst/>
                  <a:uLnTx/>
                  <a:uFillTx/>
                  <a:latin typeface="Calibri"/>
                  <a:ea typeface="+mj-ea"/>
                  <a:cs typeface="+mj-cs"/>
                </a:rPr>
                <a:t> </a:t>
              </a:r>
              <a:r>
                <a:rPr kumimoji="0" lang="en-US" sz="2000" b="1" i="0" u="none" strike="noStrike" kern="1200" cap="none" spc="0" normalizeH="0" baseline="0" noProof="0" dirty="0" err="1">
                  <a:ln>
                    <a:noFill/>
                  </a:ln>
                  <a:solidFill>
                    <a:prstClr val="black"/>
                  </a:solidFill>
                  <a:effectLst/>
                  <a:uLnTx/>
                  <a:uFillTx/>
                  <a:latin typeface="Calibri"/>
                  <a:ea typeface="+mj-ea"/>
                  <a:cs typeface="+mj-cs"/>
                </a:rPr>
                <a:t>Kolaborasi</a:t>
              </a:r>
              <a:r>
                <a:rPr kumimoji="0" lang="en-US" sz="2000" b="1" i="0" u="none" strike="noStrike" kern="1200" cap="none" spc="0" normalizeH="0" baseline="0" noProof="0" dirty="0">
                  <a:ln>
                    <a:noFill/>
                  </a:ln>
                  <a:solidFill>
                    <a:prstClr val="black"/>
                  </a:solidFill>
                  <a:effectLst/>
                  <a:uLnTx/>
                  <a:uFillTx/>
                  <a:latin typeface="Calibri"/>
                  <a:ea typeface="+mj-ea"/>
                  <a:cs typeface="+mj-cs"/>
                </a:rPr>
                <a:t> </a:t>
              </a:r>
              <a:r>
                <a:rPr kumimoji="0" lang="en-US" sz="2000" b="1" i="0" u="none" strike="noStrike" kern="1200" cap="none" spc="0" normalizeH="0" baseline="0" noProof="0" dirty="0" err="1">
                  <a:ln>
                    <a:noFill/>
                  </a:ln>
                  <a:solidFill>
                    <a:prstClr val="black"/>
                  </a:solidFill>
                  <a:effectLst/>
                  <a:uLnTx/>
                  <a:uFillTx/>
                  <a:latin typeface="Calibri"/>
                  <a:ea typeface="+mj-ea"/>
                  <a:cs typeface="+mj-cs"/>
                </a:rPr>
                <a:t>antara</a:t>
              </a:r>
              <a:r>
                <a:rPr kumimoji="0" lang="en-US" sz="2000" b="1" i="0" u="none" strike="noStrike" kern="1200" cap="none" spc="0" normalizeH="0" baseline="0" noProof="0" dirty="0">
                  <a:ln>
                    <a:noFill/>
                  </a:ln>
                  <a:solidFill>
                    <a:prstClr val="black"/>
                  </a:solidFill>
                  <a:effectLst/>
                  <a:uLnTx/>
                  <a:uFillTx/>
                  <a:latin typeface="Calibri"/>
                  <a:ea typeface="+mj-ea"/>
                  <a:cs typeface="+mj-cs"/>
                </a:rPr>
                <a:t> Sentra HKI-PIB-BPU</a:t>
              </a:r>
              <a:endParaRPr kumimoji="0" lang="en-US" sz="1800" b="0" i="0" u="none" strike="noStrike" kern="1200" cap="none" spc="0" normalizeH="0" baseline="0" noProof="0" dirty="0">
                <a:ln>
                  <a:noFill/>
                </a:ln>
                <a:solidFill>
                  <a:prstClr val="black"/>
                </a:solidFill>
                <a:effectLst/>
                <a:uLnTx/>
                <a:uFillTx/>
                <a:latin typeface="Calibri"/>
                <a:ea typeface="+mj-ea"/>
                <a:cs typeface="+mj-cs"/>
              </a:endParaRPr>
            </a:p>
          </p:txBody>
        </p:sp>
        <p:sp>
          <p:nvSpPr>
            <p:cNvPr id="33" name="Title 3">
              <a:extLst>
                <a:ext uri="{FF2B5EF4-FFF2-40B4-BE49-F238E27FC236}">
                  <a16:creationId xmlns:a16="http://schemas.microsoft.com/office/drawing/2014/main" id="{9A7C6F5C-C7FA-4E55-846A-51E94C33AE91}"/>
                </a:ext>
              </a:extLst>
            </p:cNvPr>
            <p:cNvSpPr txBox="1">
              <a:spLocks/>
            </p:cNvSpPr>
            <p:nvPr/>
          </p:nvSpPr>
          <p:spPr>
            <a:xfrm>
              <a:off x="3863742" y="4300517"/>
              <a:ext cx="4589084" cy="832268"/>
            </a:xfrm>
            <a:prstGeom prst="rect">
              <a:avLst/>
            </a:prstGeom>
            <a:solidFill>
              <a:schemeClr val="accent2">
                <a:lumMod val="40000"/>
                <a:lumOff val="6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j-ea"/>
                  <a:cs typeface="+mj-cs"/>
                </a:rPr>
                <a:t>Pembangunan </a:t>
              </a:r>
              <a:r>
                <a:rPr kumimoji="0" lang="en-US" sz="2000" b="1" i="0" u="none" strike="noStrike" kern="1200" cap="none" spc="0" normalizeH="0" baseline="0" noProof="0" dirty="0" err="1">
                  <a:ln>
                    <a:noFill/>
                  </a:ln>
                  <a:solidFill>
                    <a:prstClr val="black"/>
                  </a:solidFill>
                  <a:effectLst/>
                  <a:uLnTx/>
                  <a:uFillTx/>
                  <a:latin typeface="Calibri"/>
                  <a:ea typeface="+mj-ea"/>
                  <a:cs typeface="+mj-cs"/>
                </a:rPr>
                <a:t>Galeri</a:t>
              </a:r>
              <a:r>
                <a:rPr kumimoji="0" lang="en-US" sz="2000" b="1" i="0" u="none" strike="noStrike" kern="1200" cap="none" spc="0" normalizeH="0" baseline="0" noProof="0" dirty="0">
                  <a:ln>
                    <a:noFill/>
                  </a:ln>
                  <a:solidFill>
                    <a:prstClr val="black"/>
                  </a:solidFill>
                  <a:effectLst/>
                  <a:uLnTx/>
                  <a:uFillTx/>
                  <a:latin typeface="Calibri"/>
                  <a:ea typeface="+mj-ea"/>
                  <a:cs typeface="+mj-cs"/>
                </a:rPr>
                <a:t> </a:t>
              </a:r>
              <a:r>
                <a:rPr kumimoji="0" lang="en-US" sz="2000" b="1" i="0" u="none" strike="noStrike" kern="1200" cap="none" spc="0" normalizeH="0" baseline="0" noProof="0" dirty="0" err="1">
                  <a:ln>
                    <a:noFill/>
                  </a:ln>
                  <a:solidFill>
                    <a:prstClr val="black"/>
                  </a:solidFill>
                  <a:effectLst/>
                  <a:uLnTx/>
                  <a:uFillTx/>
                  <a:latin typeface="Calibri"/>
                  <a:ea typeface="+mj-ea"/>
                  <a:cs typeface="+mj-cs"/>
                </a:rPr>
                <a:t>Inovasi</a:t>
              </a:r>
              <a:r>
                <a:rPr kumimoji="0" lang="en-US" sz="2000" b="1" i="0" u="none" strike="noStrike" kern="1200" cap="none" spc="0" normalizeH="0" baseline="0" noProof="0" dirty="0">
                  <a:ln>
                    <a:noFill/>
                  </a:ln>
                  <a:solidFill>
                    <a:prstClr val="black"/>
                  </a:solidFill>
                  <a:effectLst/>
                  <a:uLnTx/>
                  <a:uFillTx/>
                  <a:latin typeface="Calibri"/>
                  <a:ea typeface="+mj-ea"/>
                  <a:cs typeface="+mj-cs"/>
                </a:rPr>
                <a:t> </a:t>
              </a:r>
              <a:r>
                <a:rPr kumimoji="0" lang="en-US" sz="2000" b="1" i="0" u="none" strike="noStrike" kern="1200" cap="none" spc="0" normalizeH="0" baseline="0" noProof="0" dirty="0" err="1">
                  <a:ln>
                    <a:noFill/>
                  </a:ln>
                  <a:solidFill>
                    <a:prstClr val="black"/>
                  </a:solidFill>
                  <a:effectLst/>
                  <a:uLnTx/>
                  <a:uFillTx/>
                  <a:latin typeface="Calibri"/>
                  <a:ea typeface="+mj-ea"/>
                  <a:cs typeface="+mj-cs"/>
                </a:rPr>
                <a:t>Unsoed</a:t>
              </a:r>
              <a:endParaRPr kumimoji="0" lang="en-US" sz="2000" b="1" i="0" u="none" strike="noStrike" kern="1200" cap="none" spc="0" normalizeH="0" baseline="0" noProof="0" dirty="0">
                <a:ln>
                  <a:noFill/>
                </a:ln>
                <a:solidFill>
                  <a:prstClr val="black"/>
                </a:solidFill>
                <a:effectLst/>
                <a:uLnTx/>
                <a:uFillTx/>
                <a:latin typeface="Calibri"/>
                <a:ea typeface="+mj-ea"/>
                <a:cs typeface="+mj-cs"/>
              </a:endParaRPr>
            </a:p>
          </p:txBody>
        </p:sp>
        <p:sp>
          <p:nvSpPr>
            <p:cNvPr id="38" name="Content Placeholder 2">
              <a:extLst>
                <a:ext uri="{FF2B5EF4-FFF2-40B4-BE49-F238E27FC236}">
                  <a16:creationId xmlns:a16="http://schemas.microsoft.com/office/drawing/2014/main" id="{20A64A57-D8E6-4B6F-AED0-BBCBBADD5DB1}"/>
                </a:ext>
              </a:extLst>
            </p:cNvPr>
            <p:cNvSpPr txBox="1">
              <a:spLocks/>
            </p:cNvSpPr>
            <p:nvPr/>
          </p:nvSpPr>
          <p:spPr>
            <a:xfrm>
              <a:off x="3708535" y="5122114"/>
              <a:ext cx="5609895" cy="919727"/>
            </a:xfrm>
            <a:prstGeom prst="rect">
              <a:avLst/>
            </a:prstGeom>
            <a:solidFill>
              <a:schemeClr val="accent1">
                <a:lumMod val="40000"/>
                <a:lumOff val="60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sysClr val="windowText" lastClr="000000"/>
                  </a:solidFill>
                  <a:effectLst/>
                  <a:uLnTx/>
                  <a:uFillTx/>
                  <a:latin typeface="Calibri"/>
                  <a:ea typeface="+mn-ea"/>
                  <a:cs typeface="+mn-cs"/>
                  <a:sym typeface="Wingdings" panose="05000000000000000000" pitchFamily="2" charset="2"/>
                </a:rPr>
                <a:t>Pembiayaan</a:t>
              </a:r>
              <a:r>
                <a:rPr kumimoji="0" lang="en-US" sz="2000" b="1"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 </a:t>
              </a:r>
              <a:r>
                <a:rPr kumimoji="0" lang="en-US" sz="2000" b="1" i="1"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Start-up business </a:t>
              </a: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 (I</a:t>
              </a:r>
              <a:r>
                <a:rPr kumimoji="0" lang="it-IT" sz="1800" b="0"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novasi Perguruan Tinggi di Industri</a:t>
              </a: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a:t>
              </a:r>
            </a:p>
          </p:txBody>
        </p:sp>
      </p:grpSp>
    </p:spTree>
    <p:extLst>
      <p:ext uri="{BB962C8B-B14F-4D97-AF65-F5344CB8AC3E}">
        <p14:creationId xmlns:p14="http://schemas.microsoft.com/office/powerpoint/2010/main" val="47153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414C9-6E8A-E0BC-C5DB-60B5A3DBB087}"/>
              </a:ext>
            </a:extLst>
          </p:cNvPr>
          <p:cNvSpPr>
            <a:spLocks noGrp="1"/>
          </p:cNvSpPr>
          <p:nvPr>
            <p:ph type="title"/>
          </p:nvPr>
        </p:nvSpPr>
        <p:spPr>
          <a:xfrm>
            <a:off x="715192" y="1926045"/>
            <a:ext cx="9509760" cy="1233424"/>
          </a:xfrm>
        </p:spPr>
        <p:txBody>
          <a:bodyPr/>
          <a:lstStyle/>
          <a:p>
            <a:pPr algn="ctr"/>
            <a:r>
              <a:rPr lang="en-US" dirty="0" err="1"/>
              <a:t>Terimakasih</a:t>
            </a:r>
            <a:r>
              <a:rPr lang="en-US" dirty="0"/>
              <a:t> </a:t>
            </a:r>
          </a:p>
        </p:txBody>
      </p:sp>
      <p:pic>
        <p:nvPicPr>
          <p:cNvPr id="3" name="Picture 2">
            <a:extLst>
              <a:ext uri="{FF2B5EF4-FFF2-40B4-BE49-F238E27FC236}">
                <a16:creationId xmlns:a16="http://schemas.microsoft.com/office/drawing/2014/main" id="{CB8A69F0-B806-10F8-080D-94709F7D3D26}"/>
              </a:ext>
            </a:extLst>
          </p:cNvPr>
          <p:cNvPicPr>
            <a:picLocks noChangeAspect="1"/>
          </p:cNvPicPr>
          <p:nvPr/>
        </p:nvPicPr>
        <p:blipFill>
          <a:blip r:embed="rId2"/>
          <a:stretch>
            <a:fillRect/>
          </a:stretch>
        </p:blipFill>
        <p:spPr>
          <a:xfrm>
            <a:off x="4878708" y="1360030"/>
            <a:ext cx="1182727" cy="1182727"/>
          </a:xfrm>
          <a:prstGeom prst="rect">
            <a:avLst/>
          </a:prstGeom>
        </p:spPr>
      </p:pic>
      <p:sp>
        <p:nvSpPr>
          <p:cNvPr id="4" name="TextBox 3">
            <a:extLst>
              <a:ext uri="{FF2B5EF4-FFF2-40B4-BE49-F238E27FC236}">
                <a16:creationId xmlns:a16="http://schemas.microsoft.com/office/drawing/2014/main" id="{589D950D-59DF-037D-EA6F-C48B0B47350B}"/>
              </a:ext>
            </a:extLst>
          </p:cNvPr>
          <p:cNvSpPr txBox="1"/>
          <p:nvPr/>
        </p:nvSpPr>
        <p:spPr>
          <a:xfrm>
            <a:off x="3913414" y="3513866"/>
            <a:ext cx="3982500" cy="369332"/>
          </a:xfrm>
          <a:prstGeom prst="rect">
            <a:avLst/>
          </a:prstGeom>
          <a:noFill/>
        </p:spPr>
        <p:txBody>
          <a:bodyPr wrap="none" rtlCol="0">
            <a:spAutoFit/>
          </a:bodyPr>
          <a:lstStyle/>
          <a:p>
            <a:r>
              <a:rPr lang="en-US" dirty="0"/>
              <a:t>Email : retno_Supriyanti@unsoed.ac.id</a:t>
            </a:r>
          </a:p>
        </p:txBody>
      </p:sp>
    </p:spTree>
    <p:extLst>
      <p:ext uri="{BB962C8B-B14F-4D97-AF65-F5344CB8AC3E}">
        <p14:creationId xmlns:p14="http://schemas.microsoft.com/office/powerpoint/2010/main" val="82399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agusnuramin.files.wordpress.com/2013/06/afta.jpg">
            <a:extLst>
              <a:ext uri="{FF2B5EF4-FFF2-40B4-BE49-F238E27FC236}">
                <a16:creationId xmlns:a16="http://schemas.microsoft.com/office/drawing/2014/main" id="{9593A0D5-FAB5-4800-9207-F1624BFF1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337" y="774700"/>
            <a:ext cx="36861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descr="http://www.amcham.or.id/images/NewsMay/6.ASEAN%20Economic%20Community_Logo.png">
            <a:extLst>
              <a:ext uri="{FF2B5EF4-FFF2-40B4-BE49-F238E27FC236}">
                <a16:creationId xmlns:a16="http://schemas.microsoft.com/office/drawing/2014/main" id="{CFFD3501-D0D2-43E4-99B7-3D6E42CCA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88" y="1392238"/>
            <a:ext cx="46767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3">
            <a:extLst>
              <a:ext uri="{FF2B5EF4-FFF2-40B4-BE49-F238E27FC236}">
                <a16:creationId xmlns:a16="http://schemas.microsoft.com/office/drawing/2014/main" id="{FBAC4AB3-9D97-4CDA-96D0-DB4E573B0B73}"/>
              </a:ext>
            </a:extLst>
          </p:cNvPr>
          <p:cNvSpPr txBox="1">
            <a:spLocks noChangeArrowheads="1"/>
          </p:cNvSpPr>
          <p:nvPr/>
        </p:nvSpPr>
        <p:spPr bwMode="auto">
          <a:xfrm>
            <a:off x="1998663" y="2143125"/>
            <a:ext cx="2613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d-ID"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ASEAN FREE TRADE AREA</a:t>
            </a:r>
          </a:p>
        </p:txBody>
      </p:sp>
      <p:sp>
        <p:nvSpPr>
          <p:cNvPr id="7" name="TextBox 6">
            <a:extLst>
              <a:ext uri="{FF2B5EF4-FFF2-40B4-BE49-F238E27FC236}">
                <a16:creationId xmlns:a16="http://schemas.microsoft.com/office/drawing/2014/main" id="{42902828-EE9E-45E4-8869-839C2E169E42}"/>
              </a:ext>
            </a:extLst>
          </p:cNvPr>
          <p:cNvSpPr txBox="1"/>
          <p:nvPr/>
        </p:nvSpPr>
        <p:spPr>
          <a:xfrm>
            <a:off x="8040688" y="3484563"/>
            <a:ext cx="1019175" cy="5842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Book" panose="020B0502020104020203"/>
                <a:ea typeface="+mn-ea"/>
                <a:cs typeface="+mn-cs"/>
              </a:rPr>
              <a:t>2015</a:t>
            </a:r>
          </a:p>
        </p:txBody>
      </p:sp>
      <p:sp>
        <p:nvSpPr>
          <p:cNvPr id="8198" name="TextBox 4">
            <a:extLst>
              <a:ext uri="{FF2B5EF4-FFF2-40B4-BE49-F238E27FC236}">
                <a16:creationId xmlns:a16="http://schemas.microsoft.com/office/drawing/2014/main" id="{8CECFE28-671E-4495-97CA-F159C1A5E7CB}"/>
              </a:ext>
            </a:extLst>
          </p:cNvPr>
          <p:cNvSpPr txBox="1">
            <a:spLocks noChangeArrowheads="1"/>
          </p:cNvSpPr>
          <p:nvPr/>
        </p:nvSpPr>
        <p:spPr bwMode="auto">
          <a:xfrm>
            <a:off x="479425" y="4883150"/>
            <a:ext cx="11126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Dan kerjasama regional antar bangsa lainnya, memungkinkan berkembang pesatnya persaingan industri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dimana produk satu dan lainnya akan saling mengalami kemiripan dan kemungkinan persengketaan di kemudian hari</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Hal tersebut lah yang memicu pentingnya melakukan Upaya </a:t>
            </a:r>
            <a:r>
              <a:rPr kumimoji="0" lang="id-ID" altLang="en-US" sz="1800" b="1" i="0" u="none" strike="noStrike" kern="1200" cap="none" spc="0" normalizeH="0" baseline="0" noProof="0">
                <a:ln>
                  <a:noFill/>
                </a:ln>
                <a:solidFill>
                  <a:srgbClr val="FFC000"/>
                </a:solidFill>
                <a:effectLst/>
                <a:uLnTx/>
                <a:uFillTx/>
                <a:latin typeface="Calibri" panose="020F0502020204030204" pitchFamily="34" charset="0"/>
                <a:ea typeface="+mn-ea"/>
                <a:cs typeface="+mn-cs"/>
              </a:rPr>
              <a:t>PERLINDUNGAN</a:t>
            </a: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terhadap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altLang="en-US" sz="18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Hak atas Kekayaan Intelektual</a:t>
            </a:r>
            <a:r>
              <a:rPr kumimoji="0" lang="id-ID" alt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id-ID"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yang dimiliki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610F-369E-4662-8C0C-177F9C6A019D}"/>
              </a:ext>
            </a:extLst>
          </p:cNvPr>
          <p:cNvSpPr>
            <a:spLocks noGrp="1"/>
          </p:cNvSpPr>
          <p:nvPr>
            <p:ph type="title"/>
          </p:nvPr>
        </p:nvSpPr>
        <p:spPr/>
        <p:txBody>
          <a:bodyPr rtlCol="0">
            <a:normAutofit/>
          </a:bodyPr>
          <a:lstStyle/>
          <a:p>
            <a:pPr eaLnBrk="1" fontAlgn="auto" hangingPunct="1">
              <a:spcAft>
                <a:spcPts val="0"/>
              </a:spcAft>
              <a:defRPr/>
            </a:pPr>
            <a:r>
              <a:rPr lang="id-ID" dirty="0">
                <a:ln w="0"/>
                <a:solidFill>
                  <a:srgbClr val="FF0000"/>
                </a:solidFill>
                <a:effectLst>
                  <a:outerShdw blurRad="38100" dist="25400" dir="5400000" algn="ctr" rotWithShape="0">
                    <a:srgbClr val="6E747A">
                      <a:alpha val="43000"/>
                    </a:srgbClr>
                  </a:outerShdw>
                </a:effectLst>
              </a:rPr>
              <a:t>FOKUS UTAMA PENEGAKAN HUKUM</a:t>
            </a:r>
            <a:br>
              <a:rPr lang="id-ID" dirty="0"/>
            </a:br>
            <a:r>
              <a:rPr lang="id-ID" sz="2000" dirty="0"/>
              <a:t>(dalam perlindungan Hak Kekayaan Intelektual)</a:t>
            </a:r>
          </a:p>
        </p:txBody>
      </p:sp>
      <p:sp>
        <p:nvSpPr>
          <p:cNvPr id="3" name="Content Placeholder 2">
            <a:extLst>
              <a:ext uri="{FF2B5EF4-FFF2-40B4-BE49-F238E27FC236}">
                <a16:creationId xmlns:a16="http://schemas.microsoft.com/office/drawing/2014/main" id="{ACF31264-AD17-4833-865E-68978CEB8DAA}"/>
              </a:ext>
            </a:extLst>
          </p:cNvPr>
          <p:cNvSpPr>
            <a:spLocks noGrp="1"/>
          </p:cNvSpPr>
          <p:nvPr>
            <p:ph idx="1"/>
          </p:nvPr>
        </p:nvSpPr>
        <p:spPr/>
        <p:txBody>
          <a:bodyPr rtlCol="0">
            <a:normAutofit/>
          </a:bodyPr>
          <a:lstStyle/>
          <a:p>
            <a:pPr algn="just" eaLnBrk="1" fontAlgn="auto" hangingPunct="1">
              <a:spcAft>
                <a:spcPts val="0"/>
              </a:spcAft>
              <a:defRPr/>
            </a:pPr>
            <a:r>
              <a:rPr lang="id-ID" b="1" dirty="0">
                <a:solidFill>
                  <a:srgbClr val="FF0000"/>
                </a:solidFill>
              </a:rPr>
              <a:t>Pembajakan (piracy)</a:t>
            </a:r>
          </a:p>
          <a:p>
            <a:pPr marL="268288" indent="0" algn="just" eaLnBrk="1" fontAlgn="auto" hangingPunct="1">
              <a:spcAft>
                <a:spcPts val="0"/>
              </a:spcAft>
              <a:buFont typeface="Arial" panose="020B0604020202020204" pitchFamily="34" charset="0"/>
              <a:buNone/>
              <a:defRPr/>
            </a:pPr>
            <a:r>
              <a:rPr lang="id-ID" dirty="0"/>
              <a:t>adalah pemalsuan barang, merek, dll </a:t>
            </a:r>
          </a:p>
          <a:p>
            <a:pPr marL="268288" indent="0" algn="just" eaLnBrk="1" fontAlgn="auto" hangingPunct="1">
              <a:spcAft>
                <a:spcPts val="0"/>
              </a:spcAft>
              <a:buFont typeface="Arial" panose="020B0604020202020204" pitchFamily="34" charset="0"/>
              <a:buNone/>
              <a:defRPr/>
            </a:pPr>
            <a:r>
              <a:rPr lang="id-ID" dirty="0"/>
              <a:t>(sumber : http://id.wikipedia.org/wiki/Pembajakan)</a:t>
            </a:r>
          </a:p>
          <a:p>
            <a:pPr algn="just" eaLnBrk="1" fontAlgn="auto" hangingPunct="1">
              <a:spcAft>
                <a:spcPts val="0"/>
              </a:spcAft>
              <a:defRPr/>
            </a:pPr>
            <a:r>
              <a:rPr lang="id-ID" b="1" dirty="0">
                <a:solidFill>
                  <a:srgbClr val="FF0000"/>
                </a:solidFill>
              </a:rPr>
              <a:t>Plagiarisme</a:t>
            </a:r>
          </a:p>
          <a:p>
            <a:pPr marL="268288" indent="0" algn="just" eaLnBrk="1" fontAlgn="auto" hangingPunct="1">
              <a:spcAft>
                <a:spcPts val="0"/>
              </a:spcAft>
              <a:buFont typeface="Arial" panose="020B0604020202020204" pitchFamily="34" charset="0"/>
              <a:buNone/>
              <a:defRPr/>
            </a:pPr>
            <a:r>
              <a:rPr lang="id-ID" dirty="0"/>
              <a:t>adalah penjiplakan atau pengambilan karangan, pendapat, dan sebagainya dari orang lain dan menjadikannya seolah karangan dan pendapat sendiri</a:t>
            </a:r>
          </a:p>
          <a:p>
            <a:pPr marL="268288" indent="0" algn="just" eaLnBrk="1" fontAlgn="auto" hangingPunct="1">
              <a:spcAft>
                <a:spcPts val="0"/>
              </a:spcAft>
              <a:buFont typeface="Arial" panose="020B0604020202020204" pitchFamily="34" charset="0"/>
              <a:buNone/>
              <a:defRPr/>
            </a:pPr>
            <a:r>
              <a:rPr lang="id-ID" dirty="0"/>
              <a:t>(sumber : http://id.wikipedia.org/wiki/Plagiarisme)</a:t>
            </a:r>
          </a:p>
          <a:p>
            <a:pPr marL="0" indent="0" algn="just" eaLnBrk="1" fontAlgn="auto" hangingPunct="1">
              <a:spcAft>
                <a:spcPts val="0"/>
              </a:spcAft>
              <a:buFont typeface="Arial" panose="020B0604020202020204" pitchFamily="34" charset="0"/>
              <a:buNone/>
              <a:defRPr/>
            </a:pPr>
            <a:r>
              <a:rPr lang="id-ID" dirty="0"/>
              <a:t>Yang keduanya menghilangkan </a:t>
            </a:r>
            <a:r>
              <a:rPr lang="id-ID" b="1" dirty="0"/>
              <a:t>sisi komersil (penghargaan)</a:t>
            </a:r>
            <a:r>
              <a:rPr lang="id-ID" dirty="0"/>
              <a:t> atas suatu invensi bagi seorang inventor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7A01-8585-499E-8E7A-D2678715C066}"/>
              </a:ext>
            </a:extLst>
          </p:cNvPr>
          <p:cNvSpPr>
            <a:spLocks noGrp="1"/>
          </p:cNvSpPr>
          <p:nvPr>
            <p:ph type="title"/>
          </p:nvPr>
        </p:nvSpPr>
        <p:spPr/>
        <p:txBody>
          <a:bodyPr/>
          <a:lstStyle/>
          <a:p>
            <a:r>
              <a:rPr lang="en-US" dirty="0"/>
              <a:t>PENGERTIAN KI</a:t>
            </a:r>
            <a:endParaRPr lang="en-ID" dirty="0"/>
          </a:p>
        </p:txBody>
      </p:sp>
      <p:pic>
        <p:nvPicPr>
          <p:cNvPr id="6" name="Picture 5">
            <a:extLst>
              <a:ext uri="{FF2B5EF4-FFF2-40B4-BE49-F238E27FC236}">
                <a16:creationId xmlns:a16="http://schemas.microsoft.com/office/drawing/2014/main" id="{5FE2C613-5294-43DA-9270-9C0F1AE3D732}"/>
              </a:ext>
            </a:extLst>
          </p:cNvPr>
          <p:cNvPicPr>
            <a:picLocks noChangeAspect="1"/>
          </p:cNvPicPr>
          <p:nvPr/>
        </p:nvPicPr>
        <p:blipFill>
          <a:blip r:embed="rId2"/>
          <a:stretch>
            <a:fillRect/>
          </a:stretch>
        </p:blipFill>
        <p:spPr>
          <a:xfrm>
            <a:off x="468715" y="2026444"/>
            <a:ext cx="1521362" cy="2767584"/>
          </a:xfrm>
          <a:prstGeom prst="rect">
            <a:avLst/>
          </a:prstGeom>
        </p:spPr>
      </p:pic>
      <p:pic>
        <p:nvPicPr>
          <p:cNvPr id="8" name="Picture 7">
            <a:extLst>
              <a:ext uri="{FF2B5EF4-FFF2-40B4-BE49-F238E27FC236}">
                <a16:creationId xmlns:a16="http://schemas.microsoft.com/office/drawing/2014/main" id="{2E973BDC-02C0-4764-8260-D5D972AAA26A}"/>
              </a:ext>
            </a:extLst>
          </p:cNvPr>
          <p:cNvPicPr>
            <a:picLocks noChangeAspect="1"/>
          </p:cNvPicPr>
          <p:nvPr/>
        </p:nvPicPr>
        <p:blipFill>
          <a:blip r:embed="rId3"/>
          <a:stretch>
            <a:fillRect/>
          </a:stretch>
        </p:blipFill>
        <p:spPr>
          <a:xfrm>
            <a:off x="2366511" y="2770585"/>
            <a:ext cx="677437" cy="1028700"/>
          </a:xfrm>
          <a:prstGeom prst="rect">
            <a:avLst/>
          </a:prstGeom>
        </p:spPr>
      </p:pic>
      <p:grpSp>
        <p:nvGrpSpPr>
          <p:cNvPr id="12" name="Group 11">
            <a:extLst>
              <a:ext uri="{FF2B5EF4-FFF2-40B4-BE49-F238E27FC236}">
                <a16:creationId xmlns:a16="http://schemas.microsoft.com/office/drawing/2014/main" id="{AF020F47-0206-4D90-95E7-2EB487F92CE8}"/>
              </a:ext>
            </a:extLst>
          </p:cNvPr>
          <p:cNvGrpSpPr/>
          <p:nvPr/>
        </p:nvGrpSpPr>
        <p:grpSpPr>
          <a:xfrm>
            <a:off x="3635431" y="2569769"/>
            <a:ext cx="2346751" cy="1854594"/>
            <a:chOff x="2806274" y="2684183"/>
            <a:chExt cx="2346751" cy="1854594"/>
          </a:xfrm>
        </p:grpSpPr>
        <p:pic>
          <p:nvPicPr>
            <p:cNvPr id="10" name="Picture 9">
              <a:extLst>
                <a:ext uri="{FF2B5EF4-FFF2-40B4-BE49-F238E27FC236}">
                  <a16:creationId xmlns:a16="http://schemas.microsoft.com/office/drawing/2014/main" id="{49CADDF6-4D4A-41BA-B6A2-735A3ACFD47F}"/>
                </a:ext>
              </a:extLst>
            </p:cNvPr>
            <p:cNvPicPr>
              <a:picLocks noChangeAspect="1"/>
            </p:cNvPicPr>
            <p:nvPr/>
          </p:nvPicPr>
          <p:blipFill>
            <a:blip r:embed="rId4"/>
            <a:stretch>
              <a:fillRect/>
            </a:stretch>
          </p:blipFill>
          <p:spPr>
            <a:xfrm>
              <a:off x="2806274" y="2684183"/>
              <a:ext cx="2346751" cy="1854594"/>
            </a:xfrm>
            <a:prstGeom prst="rect">
              <a:avLst/>
            </a:prstGeom>
          </p:spPr>
        </p:pic>
        <p:sp>
          <p:nvSpPr>
            <p:cNvPr id="11" name="Rectangle 10">
              <a:extLst>
                <a:ext uri="{FF2B5EF4-FFF2-40B4-BE49-F238E27FC236}">
                  <a16:creationId xmlns:a16="http://schemas.microsoft.com/office/drawing/2014/main" id="{D3F64BFE-EF68-4340-A44A-590EFD486F22}"/>
                </a:ext>
              </a:extLst>
            </p:cNvPr>
            <p:cNvSpPr/>
            <p:nvPr/>
          </p:nvSpPr>
          <p:spPr>
            <a:xfrm>
              <a:off x="4791075" y="2971800"/>
              <a:ext cx="361950"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grpSp>
      <p:pic>
        <p:nvPicPr>
          <p:cNvPr id="14" name="Picture 13">
            <a:extLst>
              <a:ext uri="{FF2B5EF4-FFF2-40B4-BE49-F238E27FC236}">
                <a16:creationId xmlns:a16="http://schemas.microsoft.com/office/drawing/2014/main" id="{7A426F6D-B96B-4BC3-B452-0CC24A5436B0}"/>
              </a:ext>
            </a:extLst>
          </p:cNvPr>
          <p:cNvPicPr>
            <a:picLocks noChangeAspect="1"/>
          </p:cNvPicPr>
          <p:nvPr/>
        </p:nvPicPr>
        <p:blipFill>
          <a:blip r:embed="rId5"/>
          <a:stretch>
            <a:fillRect/>
          </a:stretch>
        </p:blipFill>
        <p:spPr>
          <a:xfrm>
            <a:off x="6443289" y="2914650"/>
            <a:ext cx="1113847" cy="976524"/>
          </a:xfrm>
          <a:prstGeom prst="rect">
            <a:avLst/>
          </a:prstGeom>
        </p:spPr>
      </p:pic>
      <p:grpSp>
        <p:nvGrpSpPr>
          <p:cNvPr id="34" name="Group 33">
            <a:extLst>
              <a:ext uri="{FF2B5EF4-FFF2-40B4-BE49-F238E27FC236}">
                <a16:creationId xmlns:a16="http://schemas.microsoft.com/office/drawing/2014/main" id="{FCFB827B-50F1-412F-9C2A-322231DA2D44}"/>
              </a:ext>
            </a:extLst>
          </p:cNvPr>
          <p:cNvGrpSpPr/>
          <p:nvPr/>
        </p:nvGrpSpPr>
        <p:grpSpPr>
          <a:xfrm>
            <a:off x="8111298" y="2015728"/>
            <a:ext cx="2692025" cy="3207544"/>
            <a:chOff x="5953125" y="1935956"/>
            <a:chExt cx="2692025" cy="3207544"/>
          </a:xfrm>
        </p:grpSpPr>
        <p:sp>
          <p:nvSpPr>
            <p:cNvPr id="27" name="Rectangle 26">
              <a:extLst>
                <a:ext uri="{FF2B5EF4-FFF2-40B4-BE49-F238E27FC236}">
                  <a16:creationId xmlns:a16="http://schemas.microsoft.com/office/drawing/2014/main" id="{FE971596-EE7A-40EC-BE23-689594505C3D}"/>
                </a:ext>
              </a:extLst>
            </p:cNvPr>
            <p:cNvSpPr/>
            <p:nvPr/>
          </p:nvSpPr>
          <p:spPr>
            <a:xfrm flipH="1">
              <a:off x="7804779" y="4246592"/>
              <a:ext cx="232201"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pic>
          <p:nvPicPr>
            <p:cNvPr id="16" name="Picture 15">
              <a:extLst>
                <a:ext uri="{FF2B5EF4-FFF2-40B4-BE49-F238E27FC236}">
                  <a16:creationId xmlns:a16="http://schemas.microsoft.com/office/drawing/2014/main" id="{D0544D25-8A95-4B06-BACB-7C5F9A5F8236}"/>
                </a:ext>
              </a:extLst>
            </p:cNvPr>
            <p:cNvPicPr>
              <a:picLocks noChangeAspect="1"/>
            </p:cNvPicPr>
            <p:nvPr/>
          </p:nvPicPr>
          <p:blipFill>
            <a:blip r:embed="rId6"/>
            <a:stretch>
              <a:fillRect/>
            </a:stretch>
          </p:blipFill>
          <p:spPr>
            <a:xfrm>
              <a:off x="6083050" y="1935956"/>
              <a:ext cx="2562100" cy="2986088"/>
            </a:xfrm>
            <a:prstGeom prst="rect">
              <a:avLst/>
            </a:prstGeom>
          </p:spPr>
        </p:pic>
        <p:sp>
          <p:nvSpPr>
            <p:cNvPr id="17" name="Rectangle 16">
              <a:extLst>
                <a:ext uri="{FF2B5EF4-FFF2-40B4-BE49-F238E27FC236}">
                  <a16:creationId xmlns:a16="http://schemas.microsoft.com/office/drawing/2014/main" id="{C3DD85CE-84A4-4BD6-8C7F-99747A7E4851}"/>
                </a:ext>
              </a:extLst>
            </p:cNvPr>
            <p:cNvSpPr/>
            <p:nvPr/>
          </p:nvSpPr>
          <p:spPr>
            <a:xfrm>
              <a:off x="5953125" y="2609850"/>
              <a:ext cx="428625" cy="1190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18" name="Rectangle 17">
              <a:extLst>
                <a:ext uri="{FF2B5EF4-FFF2-40B4-BE49-F238E27FC236}">
                  <a16:creationId xmlns:a16="http://schemas.microsoft.com/office/drawing/2014/main" id="{397150A8-72C0-45BA-B30F-F5D529068885}"/>
                </a:ext>
              </a:extLst>
            </p:cNvPr>
            <p:cNvSpPr/>
            <p:nvPr/>
          </p:nvSpPr>
          <p:spPr>
            <a:xfrm>
              <a:off x="7686675" y="4362450"/>
              <a:ext cx="958475"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19" name="Rectangle 18">
              <a:extLst>
                <a:ext uri="{FF2B5EF4-FFF2-40B4-BE49-F238E27FC236}">
                  <a16:creationId xmlns:a16="http://schemas.microsoft.com/office/drawing/2014/main" id="{8839A836-FEB7-4095-9819-C69C7AB84257}"/>
                </a:ext>
              </a:extLst>
            </p:cNvPr>
            <p:cNvSpPr/>
            <p:nvPr/>
          </p:nvSpPr>
          <p:spPr>
            <a:xfrm flipH="1">
              <a:off x="8006924" y="4200525"/>
              <a:ext cx="232201"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1" name="Rectangle 20">
              <a:extLst>
                <a:ext uri="{FF2B5EF4-FFF2-40B4-BE49-F238E27FC236}">
                  <a16:creationId xmlns:a16="http://schemas.microsoft.com/office/drawing/2014/main" id="{1FC0043C-5D95-4FCA-A360-6791690733CF}"/>
                </a:ext>
              </a:extLst>
            </p:cNvPr>
            <p:cNvSpPr/>
            <p:nvPr/>
          </p:nvSpPr>
          <p:spPr>
            <a:xfrm flipH="1">
              <a:off x="7863923" y="4271962"/>
              <a:ext cx="413477" cy="252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3" name="Rectangle 22">
              <a:extLst>
                <a:ext uri="{FF2B5EF4-FFF2-40B4-BE49-F238E27FC236}">
                  <a16:creationId xmlns:a16="http://schemas.microsoft.com/office/drawing/2014/main" id="{BA86BD7E-A418-45A9-8B6D-4CF71682809F}"/>
                </a:ext>
              </a:extLst>
            </p:cNvPr>
            <p:cNvSpPr/>
            <p:nvPr/>
          </p:nvSpPr>
          <p:spPr>
            <a:xfrm rot="1433875" flipH="1">
              <a:off x="7890504" y="4350159"/>
              <a:ext cx="232201"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5" name="Rectangle 24">
              <a:extLst>
                <a:ext uri="{FF2B5EF4-FFF2-40B4-BE49-F238E27FC236}">
                  <a16:creationId xmlns:a16="http://schemas.microsoft.com/office/drawing/2014/main" id="{1E7975CD-2132-49F1-92E1-7203EDB2820D}"/>
                </a:ext>
              </a:extLst>
            </p:cNvPr>
            <p:cNvSpPr/>
            <p:nvPr/>
          </p:nvSpPr>
          <p:spPr>
            <a:xfrm rot="2128829" flipH="1">
              <a:off x="7964086" y="4100512"/>
              <a:ext cx="232202" cy="323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9" name="Rectangle 28">
              <a:extLst>
                <a:ext uri="{FF2B5EF4-FFF2-40B4-BE49-F238E27FC236}">
                  <a16:creationId xmlns:a16="http://schemas.microsoft.com/office/drawing/2014/main" id="{8FC4329C-DB80-4C1E-9F69-C88EDDA18B59}"/>
                </a:ext>
              </a:extLst>
            </p:cNvPr>
            <p:cNvSpPr/>
            <p:nvPr/>
          </p:nvSpPr>
          <p:spPr>
            <a:xfrm flipH="1">
              <a:off x="7790342" y="4777359"/>
              <a:ext cx="353532" cy="366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31" name="Rectangle 30">
              <a:extLst>
                <a:ext uri="{FF2B5EF4-FFF2-40B4-BE49-F238E27FC236}">
                  <a16:creationId xmlns:a16="http://schemas.microsoft.com/office/drawing/2014/main" id="{138C37A9-A7D6-4F3E-B7BB-2C222B401A03}"/>
                </a:ext>
              </a:extLst>
            </p:cNvPr>
            <p:cNvSpPr/>
            <p:nvPr/>
          </p:nvSpPr>
          <p:spPr>
            <a:xfrm flipH="1">
              <a:off x="8006923" y="4583906"/>
              <a:ext cx="517951"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33" name="Rectangle 32">
              <a:extLst>
                <a:ext uri="{FF2B5EF4-FFF2-40B4-BE49-F238E27FC236}">
                  <a16:creationId xmlns:a16="http://schemas.microsoft.com/office/drawing/2014/main" id="{F1258B38-2170-4C97-A0EF-AA8CB41A15A0}"/>
                </a:ext>
              </a:extLst>
            </p:cNvPr>
            <p:cNvSpPr/>
            <p:nvPr/>
          </p:nvSpPr>
          <p:spPr>
            <a:xfrm rot="21241180" flipH="1">
              <a:off x="7778324" y="4762500"/>
              <a:ext cx="232201" cy="35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grpSp>
      <p:pic>
        <p:nvPicPr>
          <p:cNvPr id="36" name="Picture 35">
            <a:extLst>
              <a:ext uri="{FF2B5EF4-FFF2-40B4-BE49-F238E27FC236}">
                <a16:creationId xmlns:a16="http://schemas.microsoft.com/office/drawing/2014/main" id="{50983ABA-EB35-4547-BEF2-76329094F0A2}"/>
              </a:ext>
            </a:extLst>
          </p:cNvPr>
          <p:cNvPicPr>
            <a:picLocks noChangeAspect="1"/>
          </p:cNvPicPr>
          <p:nvPr/>
        </p:nvPicPr>
        <p:blipFill>
          <a:blip r:embed="rId7"/>
          <a:stretch>
            <a:fillRect/>
          </a:stretch>
        </p:blipFill>
        <p:spPr>
          <a:xfrm>
            <a:off x="8783273" y="5922650"/>
            <a:ext cx="1710898" cy="773420"/>
          </a:xfrm>
          <a:prstGeom prst="rect">
            <a:avLst/>
          </a:prstGeom>
        </p:spPr>
      </p:pic>
      <p:sp>
        <p:nvSpPr>
          <p:cNvPr id="37" name="Arrow: Up 36">
            <a:extLst>
              <a:ext uri="{FF2B5EF4-FFF2-40B4-BE49-F238E27FC236}">
                <a16:creationId xmlns:a16="http://schemas.microsoft.com/office/drawing/2014/main" id="{B77AC18C-5C47-4DA5-AAA7-B74A14503FC6}"/>
              </a:ext>
            </a:extLst>
          </p:cNvPr>
          <p:cNvSpPr/>
          <p:nvPr/>
        </p:nvSpPr>
        <p:spPr>
          <a:xfrm>
            <a:off x="9011825" y="4988476"/>
            <a:ext cx="890973" cy="773420"/>
          </a:xfrm>
          <a:prstGeom prst="up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pic>
        <p:nvPicPr>
          <p:cNvPr id="39" name="Picture 38">
            <a:extLst>
              <a:ext uri="{FF2B5EF4-FFF2-40B4-BE49-F238E27FC236}">
                <a16:creationId xmlns:a16="http://schemas.microsoft.com/office/drawing/2014/main" id="{1767CE0A-1FD1-44BE-89A9-86328D687BA1}"/>
              </a:ext>
            </a:extLst>
          </p:cNvPr>
          <p:cNvPicPr>
            <a:picLocks noChangeAspect="1"/>
          </p:cNvPicPr>
          <p:nvPr/>
        </p:nvPicPr>
        <p:blipFill>
          <a:blip r:embed="rId8"/>
          <a:stretch>
            <a:fillRect/>
          </a:stretch>
        </p:blipFill>
        <p:spPr>
          <a:xfrm>
            <a:off x="170584" y="5102354"/>
            <a:ext cx="7163666" cy="1593716"/>
          </a:xfrm>
          <a:prstGeom prst="rect">
            <a:avLst/>
          </a:prstGeom>
        </p:spPr>
      </p:pic>
    </p:spTree>
    <p:extLst>
      <p:ext uri="{BB962C8B-B14F-4D97-AF65-F5344CB8AC3E}">
        <p14:creationId xmlns:p14="http://schemas.microsoft.com/office/powerpoint/2010/main" val="82512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AE713F-3253-4868-91D5-D9B1D5D1AEE0}"/>
              </a:ext>
            </a:extLst>
          </p:cNvPr>
          <p:cNvSpPr>
            <a:spLocks noGrp="1"/>
          </p:cNvSpPr>
          <p:nvPr>
            <p:ph type="title"/>
          </p:nvPr>
        </p:nvSpPr>
        <p:spPr/>
        <p:txBody>
          <a:bodyPr>
            <a:normAutofit/>
          </a:bodyPr>
          <a:lstStyle/>
          <a:p>
            <a:r>
              <a:rPr lang="en-US" dirty="0"/>
              <a:t>HAK KEKAYAAN INTELEKTUAL</a:t>
            </a:r>
            <a:br>
              <a:rPr lang="en-US" dirty="0"/>
            </a:br>
            <a:r>
              <a:rPr lang="en-US" dirty="0"/>
              <a:t>(Intellectual </a:t>
            </a:r>
            <a:r>
              <a:rPr lang="en-US"/>
              <a:t>Property Rights)</a:t>
            </a:r>
            <a:endParaRPr lang="en-ID" dirty="0"/>
          </a:p>
        </p:txBody>
      </p:sp>
      <p:grpSp>
        <p:nvGrpSpPr>
          <p:cNvPr id="5" name="Group 4">
            <a:extLst>
              <a:ext uri="{FF2B5EF4-FFF2-40B4-BE49-F238E27FC236}">
                <a16:creationId xmlns:a16="http://schemas.microsoft.com/office/drawing/2014/main" id="{D9B708EC-DDC7-4D9E-A008-2C04F6073AA2}"/>
              </a:ext>
            </a:extLst>
          </p:cNvPr>
          <p:cNvGrpSpPr/>
          <p:nvPr/>
        </p:nvGrpSpPr>
        <p:grpSpPr>
          <a:xfrm>
            <a:off x="956467" y="1975866"/>
            <a:ext cx="8658226" cy="3767709"/>
            <a:chOff x="1115568" y="1728216"/>
            <a:chExt cx="8658226" cy="3767709"/>
          </a:xfrm>
        </p:grpSpPr>
        <p:pic>
          <p:nvPicPr>
            <p:cNvPr id="3" name="Picture 2">
              <a:extLst>
                <a:ext uri="{FF2B5EF4-FFF2-40B4-BE49-F238E27FC236}">
                  <a16:creationId xmlns:a16="http://schemas.microsoft.com/office/drawing/2014/main" id="{73C3CEE5-C16E-4595-81D3-606D9D4DB930}"/>
                </a:ext>
              </a:extLst>
            </p:cNvPr>
            <p:cNvPicPr>
              <a:picLocks noChangeAspect="1"/>
            </p:cNvPicPr>
            <p:nvPr/>
          </p:nvPicPr>
          <p:blipFill>
            <a:blip r:embed="rId2"/>
            <a:stretch>
              <a:fillRect/>
            </a:stretch>
          </p:blipFill>
          <p:spPr>
            <a:xfrm>
              <a:off x="1115568" y="1728216"/>
              <a:ext cx="8658226" cy="3618843"/>
            </a:xfrm>
            <a:prstGeom prst="rect">
              <a:avLst/>
            </a:prstGeom>
          </p:spPr>
        </p:pic>
        <p:sp>
          <p:nvSpPr>
            <p:cNvPr id="4" name="Rectangle 3">
              <a:extLst>
                <a:ext uri="{FF2B5EF4-FFF2-40B4-BE49-F238E27FC236}">
                  <a16:creationId xmlns:a16="http://schemas.microsoft.com/office/drawing/2014/main" id="{CC1914BC-158E-47C4-B10C-40229F64EE78}"/>
                </a:ext>
              </a:extLst>
            </p:cNvPr>
            <p:cNvSpPr/>
            <p:nvPr/>
          </p:nvSpPr>
          <p:spPr>
            <a:xfrm>
              <a:off x="6953250" y="5086350"/>
              <a:ext cx="1809750"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grpSp>
      <p:pic>
        <p:nvPicPr>
          <p:cNvPr id="8" name="Picture 7">
            <a:extLst>
              <a:ext uri="{FF2B5EF4-FFF2-40B4-BE49-F238E27FC236}">
                <a16:creationId xmlns:a16="http://schemas.microsoft.com/office/drawing/2014/main" id="{B8BACDD0-4D91-4279-80C9-A2AD485193B0}"/>
              </a:ext>
            </a:extLst>
          </p:cNvPr>
          <p:cNvPicPr>
            <a:picLocks noChangeAspect="1"/>
          </p:cNvPicPr>
          <p:nvPr/>
        </p:nvPicPr>
        <p:blipFill>
          <a:blip r:embed="rId3"/>
          <a:stretch>
            <a:fillRect/>
          </a:stretch>
        </p:blipFill>
        <p:spPr>
          <a:xfrm>
            <a:off x="9614693" y="3700883"/>
            <a:ext cx="2145096" cy="1541951"/>
          </a:xfrm>
          <a:prstGeom prst="rect">
            <a:avLst/>
          </a:prstGeom>
        </p:spPr>
      </p:pic>
      <p:pic>
        <p:nvPicPr>
          <p:cNvPr id="10" name="Picture 9">
            <a:extLst>
              <a:ext uri="{FF2B5EF4-FFF2-40B4-BE49-F238E27FC236}">
                <a16:creationId xmlns:a16="http://schemas.microsoft.com/office/drawing/2014/main" id="{7CF55859-20D4-4879-90DC-A37D82B36F11}"/>
              </a:ext>
            </a:extLst>
          </p:cNvPr>
          <p:cNvPicPr>
            <a:picLocks noChangeAspect="1"/>
          </p:cNvPicPr>
          <p:nvPr/>
        </p:nvPicPr>
        <p:blipFill>
          <a:blip r:embed="rId4"/>
          <a:stretch>
            <a:fillRect/>
          </a:stretch>
        </p:blipFill>
        <p:spPr>
          <a:xfrm>
            <a:off x="6096000" y="5138608"/>
            <a:ext cx="5586412" cy="1541951"/>
          </a:xfrm>
          <a:prstGeom prst="rect">
            <a:avLst/>
          </a:prstGeom>
        </p:spPr>
      </p:pic>
      <p:pic>
        <p:nvPicPr>
          <p:cNvPr id="12" name="Picture 11">
            <a:extLst>
              <a:ext uri="{FF2B5EF4-FFF2-40B4-BE49-F238E27FC236}">
                <a16:creationId xmlns:a16="http://schemas.microsoft.com/office/drawing/2014/main" id="{7030EFB8-7850-4B6D-B86A-D4FE7811E344}"/>
              </a:ext>
            </a:extLst>
          </p:cNvPr>
          <p:cNvPicPr>
            <a:picLocks noChangeAspect="1"/>
          </p:cNvPicPr>
          <p:nvPr/>
        </p:nvPicPr>
        <p:blipFill>
          <a:blip r:embed="rId5"/>
          <a:stretch>
            <a:fillRect/>
          </a:stretch>
        </p:blipFill>
        <p:spPr>
          <a:xfrm>
            <a:off x="7748494" y="3595963"/>
            <a:ext cx="2012251" cy="1543050"/>
          </a:xfrm>
          <a:prstGeom prst="rect">
            <a:avLst/>
          </a:prstGeom>
        </p:spPr>
      </p:pic>
    </p:spTree>
    <p:extLst>
      <p:ext uri="{BB962C8B-B14F-4D97-AF65-F5344CB8AC3E}">
        <p14:creationId xmlns:p14="http://schemas.microsoft.com/office/powerpoint/2010/main" val="333626460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2.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3.xml><?xml version="1.0" encoding="utf-8"?>
<a:theme xmlns:a="http://schemas.openxmlformats.org/drawingml/2006/main" name="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084.potx" id="{22E7A37F-2161-4E4B-A340-BF7CA314E3E5}" vid="{F2416EA9-E215-4704-9EB2-B7658E7031A3}"/>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TM10001114[[fn=Gallery]]</Template>
  <TotalTime>42</TotalTime>
  <Words>3168</Words>
  <Application>Microsoft Office PowerPoint</Application>
  <PresentationFormat>Widescreen</PresentationFormat>
  <Paragraphs>349</Paragraphs>
  <Slides>57</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57</vt:i4>
      </vt:variant>
    </vt:vector>
  </HeadingPairs>
  <TitlesOfParts>
    <vt:vector size="73" baseType="lpstr">
      <vt:lpstr>Arial</vt:lpstr>
      <vt:lpstr>Calibri</vt:lpstr>
      <vt:lpstr>Calibri Light</vt:lpstr>
      <vt:lpstr>Century</vt:lpstr>
      <vt:lpstr>Corbel</vt:lpstr>
      <vt:lpstr>Euphemia</vt:lpstr>
      <vt:lpstr>Franklin Gothic Book</vt:lpstr>
      <vt:lpstr>Franklin Gothic Demi</vt:lpstr>
      <vt:lpstr>Palatino Linotype</vt:lpstr>
      <vt:lpstr>Tahoma</vt:lpstr>
      <vt:lpstr>Verdana</vt:lpstr>
      <vt:lpstr>Wingdings</vt:lpstr>
      <vt:lpstr>Wingdings 2</vt:lpstr>
      <vt:lpstr>Gallery</vt:lpstr>
      <vt:lpstr>DividendVTI</vt:lpstr>
      <vt:lpstr>Banded Design Blue 16x9</vt:lpstr>
      <vt:lpstr>Hak Kekayaan Intelektual dan Peran Perguruan Tinggi </vt:lpstr>
      <vt:lpstr>SEBERAPA PENTINGKAH PERLINDUNGAN ATAS HAK KEKAYAAN INTELEKTUAL?</vt:lpstr>
      <vt:lpstr>PowerPoint Presentation</vt:lpstr>
      <vt:lpstr>PowerPoint Presentation</vt:lpstr>
      <vt:lpstr>PowerPoint Presentation</vt:lpstr>
      <vt:lpstr>PowerPoint Presentation</vt:lpstr>
      <vt:lpstr>FOKUS UTAMA PENEGAKAN HUKUM (dalam perlindungan Hak Kekayaan Intelektual)</vt:lpstr>
      <vt:lpstr>PENGERTIAN KI</vt:lpstr>
      <vt:lpstr>HAK KEKAYAAN INTELEKTUAL (Intellectual Property Rights)</vt:lpstr>
      <vt:lpstr>JENIS JENIS PERLINDUNGAN KI</vt:lpstr>
      <vt:lpstr>Hak Cipta</vt:lpstr>
      <vt:lpstr>Paten</vt:lpstr>
      <vt:lpstr>Merek</vt:lpstr>
      <vt:lpstr>PowerPoint Presentation</vt:lpstr>
      <vt:lpstr>PowerPoint Presentation</vt:lpstr>
      <vt:lpstr>Desain Industri</vt:lpstr>
      <vt:lpstr>Desain Tata Letak Sirkuit Terpadu</vt:lpstr>
      <vt:lpstr>Desain Tata Letak Sirkuit Terpadu</vt:lpstr>
      <vt:lpstr>Rahasia Dagang</vt:lpstr>
      <vt:lpstr>Indikasi Geografis</vt:lpstr>
      <vt:lpstr>CONTOH SERTIFIKAT HKI</vt:lpstr>
      <vt:lpstr>Jangka Waktu Sertifikat HKI</vt:lpstr>
      <vt:lpstr>Jangka Waktu Sertifikat HKI</vt:lpstr>
      <vt:lpstr>Jangka Waktu Sertifikat HKI</vt:lpstr>
      <vt:lpstr>Jangka Waktu Sertifikat HKI</vt:lpstr>
      <vt:lpstr>Penerapan HKI di Universitas </vt:lpstr>
      <vt:lpstr>Penerapan HKI di Universitas </vt:lpstr>
      <vt:lpstr>SENTRA HKI UNSOED </vt:lpstr>
      <vt:lpstr>PowerPoint Presentation</vt:lpstr>
      <vt:lpstr>Data dan Fakta Daya Saing Indonesia</vt:lpstr>
      <vt:lpstr>Sistem KI berlaku secara global</vt:lpstr>
      <vt:lpstr>Komposisi nilai pasar ekuitas (aktiva/kekayaan) 500 perusahaan besar di USA </vt:lpstr>
      <vt:lpstr>Global Competitiveness Index 2017 – 2018 (WEF, 2018)</vt:lpstr>
      <vt:lpstr>Global Innovation Index rankings of 5 ASEAN Countries 2014 – 2018 – WIPO vers.</vt:lpstr>
      <vt:lpstr>Negara-negara yang Mendominasi Teknologi Berdasarkan Jumlah Permohonan Paten</vt:lpstr>
      <vt:lpstr>Statistik Permohonan Paten di Indonesia  teknologi Indonesia didominasi dari luar</vt:lpstr>
      <vt:lpstr>Manajemen KI </vt:lpstr>
      <vt:lpstr>Peningkatan Peran Perguruan Tinggi (PT) dan Lembaga Litbang</vt:lpstr>
      <vt:lpstr>Konsep hilirisasi (alih teknologi) dari perspektif perguruan tinggi</vt:lpstr>
      <vt:lpstr>Siklus Pengelolaan R&amp;D berbasis KI  Income generating</vt:lpstr>
      <vt:lpstr>Office of Technology Licensing Stanford University</vt:lpstr>
      <vt:lpstr>Tantangan Inovasi </vt:lpstr>
      <vt:lpstr>Masih menjadi tantangan dalam komersialisasi teknologi </vt:lpstr>
      <vt:lpstr>Bentuk Alih Teknologi (Komersialisasi) Hasil Riset</vt:lpstr>
      <vt:lpstr>PowerPoint Presentation</vt:lpstr>
      <vt:lpstr>PowerPoint Presentation</vt:lpstr>
      <vt:lpstr>Kelembagaan Sentra KI (Technology Transfer Office / Kantor Alih Teknologi)  </vt:lpstr>
      <vt:lpstr>Dasar Hukum Pembentukan Sentra KI</vt:lpstr>
      <vt:lpstr>PowerPoint Presentation</vt:lpstr>
      <vt:lpstr>Kondisi eksisting Kapasitas Sentra KI di Indonesia</vt:lpstr>
      <vt:lpstr>Upaya-upaya untuk Penguatan Sentra KI  </vt:lpstr>
      <vt:lpstr>Bagaimana Peran/Fungsi  Sentra KI Anda?</vt:lpstr>
      <vt:lpstr>Bagaimana Kondisi Kapasitas Sentra KI Anda?</vt:lpstr>
      <vt:lpstr>Menyusun Rencana Pengembangan Sentra KI</vt:lpstr>
      <vt:lpstr>Hambatan dan Solusi dalam Proses Permohonan Paten</vt:lpstr>
      <vt:lpstr>Upaya-upaya Promosi &amp; Alih Teknologi </vt:lpstr>
      <vt:lpstr>Terimakasih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Proses Pembentukan Sentra HKI dan Perannya dalam Pengembangan Inovasi di Daerah</dc:title>
  <dc:creator>Retno Supriyanti</dc:creator>
  <cp:lastModifiedBy>Retno Supriyanti</cp:lastModifiedBy>
  <cp:revision>7</cp:revision>
  <dcterms:created xsi:type="dcterms:W3CDTF">2023-05-23T13:33:07Z</dcterms:created>
  <dcterms:modified xsi:type="dcterms:W3CDTF">2023-08-27T01:58:58Z</dcterms:modified>
</cp:coreProperties>
</file>